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af725e53f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af725e53f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af725e53f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af725e53f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af725e53f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af725e53f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af725e5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af725e5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946ef50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946ef50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af725e53f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af725e53f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af725e53f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af725e53f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56d7d47d7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56d7d47d7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56d7d47d7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6d7d47d7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6d7d47d7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6d7d47d7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af725e53f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af725e53f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af725e53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af725e53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af725e53f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af725e53f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af725e53f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af725e53f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af725e53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af725e53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6DB"/>
            </a:gs>
            <a:gs pos="100000">
              <a:srgbClr val="FAD25C"/>
            </a:gs>
          </a:gsLst>
          <a:lin ang="5400012" scaled="0"/>
        </a:gra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38200" y="397550"/>
            <a:ext cx="5476200" cy="130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t>The Reign of Henry VII</a:t>
            </a:r>
            <a:endParaRPr b="1" sz="3600"/>
          </a:p>
        </p:txBody>
      </p:sp>
      <p:pic>
        <p:nvPicPr>
          <p:cNvPr id="55" name="Google Shape;55;p13"/>
          <p:cNvPicPr preferRelativeResize="0"/>
          <p:nvPr/>
        </p:nvPicPr>
        <p:blipFill>
          <a:blip r:embed="rId3">
            <a:alphaModFix/>
          </a:blip>
          <a:stretch>
            <a:fillRect/>
          </a:stretch>
        </p:blipFill>
        <p:spPr>
          <a:xfrm>
            <a:off x="5812775" y="245950"/>
            <a:ext cx="3048925" cy="3769700"/>
          </a:xfrm>
          <a:prstGeom prst="rect">
            <a:avLst/>
          </a:prstGeom>
          <a:noFill/>
          <a:ln>
            <a:noFill/>
          </a:ln>
        </p:spPr>
      </p:pic>
      <p:sp>
        <p:nvSpPr>
          <p:cNvPr id="56" name="Google Shape;56;p13"/>
          <p:cNvSpPr txBox="1"/>
          <p:nvPr/>
        </p:nvSpPr>
        <p:spPr>
          <a:xfrm>
            <a:off x="451050" y="4201550"/>
            <a:ext cx="8241900" cy="4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An </a:t>
            </a:r>
            <a:r>
              <a:rPr b="1" lang="en"/>
              <a:t>investigation</a:t>
            </a:r>
            <a:r>
              <a:rPr b="1" lang="en"/>
              <a:t> of primary source materials relating to the reign of the first Tudor monarch</a:t>
            </a:r>
            <a:r>
              <a:rPr lang="en"/>
              <a:t>.</a:t>
            </a:r>
            <a:endParaRPr/>
          </a:p>
        </p:txBody>
      </p:sp>
      <p:sp>
        <p:nvSpPr>
          <p:cNvPr id="57" name="Google Shape;57;p13"/>
          <p:cNvSpPr txBox="1"/>
          <p:nvPr>
            <p:ph type="ctrTitle"/>
          </p:nvPr>
        </p:nvSpPr>
        <p:spPr>
          <a:xfrm>
            <a:off x="241025" y="2012450"/>
            <a:ext cx="5476200" cy="92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t>How important was money in securing the throne 1485-1509?</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6DB"/>
            </a:gs>
            <a:gs pos="100000">
              <a:srgbClr val="FAD25C"/>
            </a:gs>
          </a:gsLst>
          <a:lin ang="5400012" scaled="0"/>
        </a:gradFill>
      </p:bgPr>
    </p:bg>
    <p:spTree>
      <p:nvGrpSpPr>
        <p:cNvPr id="121" name="Shape 121"/>
        <p:cNvGrpSpPr/>
        <p:nvPr/>
      </p:nvGrpSpPr>
      <p:grpSpPr>
        <a:xfrm>
          <a:off x="0" y="0"/>
          <a:ext cx="0" cy="0"/>
          <a:chOff x="0" y="0"/>
          <a:chExt cx="0" cy="0"/>
        </a:xfrm>
      </p:grpSpPr>
      <p:sp>
        <p:nvSpPr>
          <p:cNvPr id="122" name="Google Shape;122;p22"/>
          <p:cNvSpPr txBox="1"/>
          <p:nvPr>
            <p:ph type="title"/>
          </p:nvPr>
        </p:nvSpPr>
        <p:spPr>
          <a:xfrm>
            <a:off x="136325" y="262325"/>
            <a:ext cx="8583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                      Henry and Finances</a:t>
            </a:r>
            <a:endParaRPr b="1" sz="2400"/>
          </a:p>
        </p:txBody>
      </p:sp>
      <p:pic>
        <p:nvPicPr>
          <p:cNvPr id="123" name="Google Shape;123;p22"/>
          <p:cNvPicPr preferRelativeResize="0"/>
          <p:nvPr/>
        </p:nvPicPr>
        <p:blipFill>
          <a:blip r:embed="rId3">
            <a:alphaModFix/>
          </a:blip>
          <a:stretch>
            <a:fillRect/>
          </a:stretch>
        </p:blipFill>
        <p:spPr>
          <a:xfrm>
            <a:off x="6394700" y="262325"/>
            <a:ext cx="2630675" cy="3252575"/>
          </a:xfrm>
          <a:prstGeom prst="rect">
            <a:avLst/>
          </a:prstGeom>
          <a:noFill/>
          <a:ln>
            <a:noFill/>
          </a:ln>
        </p:spPr>
      </p:pic>
      <p:sp>
        <p:nvSpPr>
          <p:cNvPr id="124" name="Google Shape;124;p22"/>
          <p:cNvSpPr txBox="1"/>
          <p:nvPr/>
        </p:nvSpPr>
        <p:spPr>
          <a:xfrm>
            <a:off x="223100" y="768425"/>
            <a:ext cx="6097800" cy="4208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Henry’s reign is traditionally seen as the end of the Medieval period in England and he was keen to promote his reign as a break with the past. </a:t>
            </a:r>
            <a:endParaRPr sz="1800">
              <a:solidFill>
                <a:schemeClr val="dk1"/>
              </a:solidFill>
            </a:endParaRPr>
          </a:p>
          <a:p>
            <a:pPr indent="0" lvl="0" marL="457200" rtl="0" algn="l">
              <a:lnSpc>
                <a:spcPct val="115000"/>
              </a:lnSpc>
              <a:spcBef>
                <a:spcPts val="0"/>
              </a:spcBef>
              <a:spcAft>
                <a:spcPts val="0"/>
              </a:spcAft>
              <a:buNone/>
            </a:pPr>
            <a:r>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England’s position in Europe was a vulnerable one. Therefore Henry secured a number of costly alliances to ensure his dynasty and used fines and bonds to keep the English nobility under his control.</a:t>
            </a:r>
            <a:endParaRPr sz="1800">
              <a:solidFill>
                <a:schemeClr val="dk1"/>
              </a:solidFill>
            </a:endParaRPr>
          </a:p>
          <a:p>
            <a:pPr indent="0" lvl="0" marL="457200" rtl="0" algn="l">
              <a:lnSpc>
                <a:spcPct val="115000"/>
              </a:lnSpc>
              <a:spcBef>
                <a:spcPts val="0"/>
              </a:spcBef>
              <a:spcAft>
                <a:spcPts val="0"/>
              </a:spcAft>
              <a:buNone/>
            </a:pPr>
            <a:r>
              <a:rPr lang="en" sz="1800">
                <a:solidFill>
                  <a:schemeClr val="dk1"/>
                </a:solidFill>
              </a:rPr>
              <a:t>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He took a personal interest in government and financial policy. His signature appears on every membrane of the acts passed by his parliaments and he personally approved all of his own accounts. </a:t>
            </a:r>
            <a:endParaRPr b="1" sz="1800">
              <a:solidFill>
                <a:schemeClr val="dk1"/>
              </a:solidFill>
            </a:endParaRPr>
          </a:p>
          <a:p>
            <a:pPr indent="0" lvl="0" marL="457200" rtl="0" algn="l">
              <a:lnSpc>
                <a:spcPct val="115000"/>
              </a:lnSpc>
              <a:spcBef>
                <a:spcPts val="0"/>
              </a:spcBef>
              <a:spcAft>
                <a:spcPts val="0"/>
              </a:spcAft>
              <a:buNone/>
            </a:pPr>
            <a:r>
              <a:t/>
            </a:r>
            <a:endParaRPr/>
          </a:p>
        </p:txBody>
      </p:sp>
      <p:pic>
        <p:nvPicPr>
          <p:cNvPr id="125" name="Google Shape;125;p22"/>
          <p:cNvPicPr preferRelativeResize="0"/>
          <p:nvPr/>
        </p:nvPicPr>
        <p:blipFill>
          <a:blip r:embed="rId4">
            <a:alphaModFix/>
          </a:blip>
          <a:stretch>
            <a:fillRect/>
          </a:stretch>
        </p:blipFill>
        <p:spPr>
          <a:xfrm>
            <a:off x="966750" y="262325"/>
            <a:ext cx="5279825" cy="443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6DB"/>
            </a:gs>
            <a:gs pos="100000">
              <a:srgbClr val="FAD25C"/>
            </a:gs>
          </a:gsLst>
          <a:lin ang="5400012" scaled="0"/>
        </a:gradFill>
      </p:bgPr>
    </p:bg>
    <p:spTree>
      <p:nvGrpSpPr>
        <p:cNvPr id="129" name="Shape 129"/>
        <p:cNvGrpSpPr/>
        <p:nvPr/>
      </p:nvGrpSpPr>
      <p:grpSpPr>
        <a:xfrm>
          <a:off x="0" y="0"/>
          <a:ext cx="0" cy="0"/>
          <a:chOff x="0" y="0"/>
          <a:chExt cx="0" cy="0"/>
        </a:xfrm>
      </p:grpSpPr>
      <p:sp>
        <p:nvSpPr>
          <p:cNvPr id="130" name="Google Shape;130;p23"/>
          <p:cNvSpPr txBox="1"/>
          <p:nvPr>
            <p:ph type="title"/>
          </p:nvPr>
        </p:nvSpPr>
        <p:spPr>
          <a:xfrm>
            <a:off x="136325" y="262325"/>
            <a:ext cx="60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                 Historians and Henry VII</a:t>
            </a:r>
            <a:endParaRPr b="1" sz="2400"/>
          </a:p>
        </p:txBody>
      </p:sp>
      <p:pic>
        <p:nvPicPr>
          <p:cNvPr id="131" name="Google Shape;131;p23"/>
          <p:cNvPicPr preferRelativeResize="0"/>
          <p:nvPr/>
        </p:nvPicPr>
        <p:blipFill>
          <a:blip r:embed="rId3">
            <a:alphaModFix/>
          </a:blip>
          <a:stretch>
            <a:fillRect/>
          </a:stretch>
        </p:blipFill>
        <p:spPr>
          <a:xfrm>
            <a:off x="6394700" y="262325"/>
            <a:ext cx="2630675" cy="3252575"/>
          </a:xfrm>
          <a:prstGeom prst="rect">
            <a:avLst/>
          </a:prstGeom>
          <a:noFill/>
          <a:ln>
            <a:noFill/>
          </a:ln>
        </p:spPr>
      </p:pic>
      <p:sp>
        <p:nvSpPr>
          <p:cNvPr id="132" name="Google Shape;132;p23"/>
          <p:cNvSpPr txBox="1"/>
          <p:nvPr/>
        </p:nvSpPr>
        <p:spPr>
          <a:xfrm>
            <a:off x="223100" y="768425"/>
            <a:ext cx="6097800" cy="420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rPr>
              <a:t>You have 5 sources from historical books and articles regarding finances under Henry VII</a:t>
            </a:r>
            <a:endParaRPr sz="1800">
              <a:solidFill>
                <a:schemeClr val="dk1"/>
              </a:solidFill>
            </a:endParaRPr>
          </a:p>
          <a:p>
            <a:pPr indent="0" lvl="0" marL="45720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b="1" lang="en" sz="1800" u="sng">
                <a:solidFill>
                  <a:schemeClr val="dk1"/>
                </a:solidFill>
              </a:rPr>
              <a:t>Task</a:t>
            </a:r>
            <a:endParaRPr b="1" sz="1800" u="sng">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lang="en" sz="1800">
                <a:solidFill>
                  <a:schemeClr val="dk1"/>
                </a:solidFill>
              </a:rPr>
              <a:t>Read the excerpts on Henry.</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lang="en" sz="1800">
                <a:solidFill>
                  <a:schemeClr val="dk1"/>
                </a:solidFill>
              </a:rPr>
              <a:t>Fill out the 3 columns on your sheet as you go through them. </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457200" rtl="0" algn="l">
              <a:lnSpc>
                <a:spcPct val="115000"/>
              </a:lnSpc>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6DB"/>
            </a:gs>
            <a:gs pos="100000">
              <a:srgbClr val="FAD25C"/>
            </a:gs>
          </a:gsLst>
          <a:lin ang="5400012" scaled="0"/>
        </a:gradFill>
      </p:bgPr>
    </p:bg>
    <p:spTree>
      <p:nvGrpSpPr>
        <p:cNvPr id="136" name="Shape 136"/>
        <p:cNvGrpSpPr/>
        <p:nvPr/>
      </p:nvGrpSpPr>
      <p:grpSpPr>
        <a:xfrm>
          <a:off x="0" y="0"/>
          <a:ext cx="0" cy="0"/>
          <a:chOff x="0" y="0"/>
          <a:chExt cx="0" cy="0"/>
        </a:xfrm>
      </p:grpSpPr>
      <p:sp>
        <p:nvSpPr>
          <p:cNvPr id="137" name="Google Shape;137;p24"/>
          <p:cNvSpPr txBox="1"/>
          <p:nvPr>
            <p:ph type="title"/>
          </p:nvPr>
        </p:nvSpPr>
        <p:spPr>
          <a:xfrm>
            <a:off x="111550" y="138375"/>
            <a:ext cx="60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                 Historians and Henry VII</a:t>
            </a:r>
            <a:endParaRPr b="1" sz="2400"/>
          </a:p>
        </p:txBody>
      </p:sp>
      <p:pic>
        <p:nvPicPr>
          <p:cNvPr id="138" name="Google Shape;138;p24"/>
          <p:cNvPicPr preferRelativeResize="0"/>
          <p:nvPr/>
        </p:nvPicPr>
        <p:blipFill>
          <a:blip r:embed="rId3">
            <a:alphaModFix/>
          </a:blip>
          <a:stretch>
            <a:fillRect/>
          </a:stretch>
        </p:blipFill>
        <p:spPr>
          <a:xfrm>
            <a:off x="6394700" y="262325"/>
            <a:ext cx="2630675" cy="3252575"/>
          </a:xfrm>
          <a:prstGeom prst="rect">
            <a:avLst/>
          </a:prstGeom>
          <a:noFill/>
          <a:ln>
            <a:noFill/>
          </a:ln>
        </p:spPr>
      </p:pic>
      <p:sp>
        <p:nvSpPr>
          <p:cNvPr id="139" name="Google Shape;139;p24"/>
          <p:cNvSpPr txBox="1"/>
          <p:nvPr/>
        </p:nvSpPr>
        <p:spPr>
          <a:xfrm>
            <a:off x="111550" y="644500"/>
            <a:ext cx="6283200" cy="420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800">
                <a:solidFill>
                  <a:schemeClr val="dk1"/>
                </a:solidFill>
              </a:rPr>
              <a:t>Now… have a quick discussion in your groups considering the following questions</a:t>
            </a:r>
            <a:endParaRPr b="1" i="1"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lang="en" sz="1800">
                <a:solidFill>
                  <a:schemeClr val="dk1"/>
                </a:solidFill>
              </a:rPr>
              <a:t>Do the historians have a view on Henry as an avaricious king?</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lang="en" sz="1800">
                <a:solidFill>
                  <a:schemeClr val="dk1"/>
                </a:solidFill>
              </a:rPr>
              <a:t>How much importance do they give to money as a way of dealing with the nobility?</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How much importance do they give to money as a way of ensuring domestic and international security?</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lang="en" sz="1800">
                <a:solidFill>
                  <a:schemeClr val="dk1"/>
                </a:solidFill>
              </a:rPr>
              <a:t>What key quotes could we use to illustrate the views we have read?</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457200" rtl="0" algn="l">
              <a:lnSpc>
                <a:spcPct val="115000"/>
              </a:lnSpc>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6DB"/>
            </a:gs>
            <a:gs pos="100000">
              <a:srgbClr val="FAD25C"/>
            </a:gs>
          </a:gsLst>
          <a:lin ang="5400012" scaled="0"/>
        </a:gradFill>
      </p:bgPr>
    </p:bg>
    <p:spTree>
      <p:nvGrpSpPr>
        <p:cNvPr id="143" name="Shape 143"/>
        <p:cNvGrpSpPr/>
        <p:nvPr/>
      </p:nvGrpSpPr>
      <p:grpSpPr>
        <a:xfrm>
          <a:off x="0" y="0"/>
          <a:ext cx="0" cy="0"/>
          <a:chOff x="0" y="0"/>
          <a:chExt cx="0" cy="0"/>
        </a:xfrm>
      </p:grpSpPr>
      <p:pic>
        <p:nvPicPr>
          <p:cNvPr id="144" name="Google Shape;144;p25"/>
          <p:cNvPicPr preferRelativeResize="0"/>
          <p:nvPr/>
        </p:nvPicPr>
        <p:blipFill>
          <a:blip r:embed="rId3">
            <a:alphaModFix/>
          </a:blip>
          <a:stretch>
            <a:fillRect/>
          </a:stretch>
        </p:blipFill>
        <p:spPr>
          <a:xfrm>
            <a:off x="0" y="0"/>
            <a:ext cx="6398875" cy="5143500"/>
          </a:xfrm>
          <a:prstGeom prst="rect">
            <a:avLst/>
          </a:prstGeom>
          <a:noFill/>
          <a:ln>
            <a:noFill/>
          </a:ln>
        </p:spPr>
      </p:pic>
      <p:sp>
        <p:nvSpPr>
          <p:cNvPr id="145" name="Google Shape;145;p25"/>
          <p:cNvSpPr txBox="1"/>
          <p:nvPr/>
        </p:nvSpPr>
        <p:spPr>
          <a:xfrm>
            <a:off x="5939775" y="621725"/>
            <a:ext cx="3012900" cy="1444200"/>
          </a:xfrm>
          <a:prstGeom prst="rect">
            <a:avLst/>
          </a:prstGeom>
          <a:gradFill>
            <a:gsLst>
              <a:gs pos="0">
                <a:srgbClr val="FFF6DB"/>
              </a:gs>
              <a:gs pos="100000">
                <a:srgbClr val="FAD25C"/>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project database enables us to look at receipts and other such records from the royal chambers of Henry VII and Henry VIII. We are going to use them to explore the reign of Henry VII.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2" name="Google Shape;152;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53" name="Google Shape;153;p26"/>
          <p:cNvSpPr txBox="1"/>
          <p:nvPr/>
        </p:nvSpPr>
        <p:spPr>
          <a:xfrm>
            <a:off x="0" y="0"/>
            <a:ext cx="1970700" cy="1264200"/>
          </a:xfrm>
          <a:prstGeom prst="rect">
            <a:avLst/>
          </a:prstGeom>
          <a:gradFill>
            <a:gsLst>
              <a:gs pos="0">
                <a:srgbClr val="FFF6DB"/>
              </a:gs>
              <a:gs pos="100000">
                <a:srgbClr val="FAD25C"/>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These handwritten accounts are a vital  and priceless </a:t>
            </a:r>
            <a:r>
              <a:rPr lang="en"/>
              <a:t>resource</a:t>
            </a:r>
            <a:r>
              <a:rPr lang="en"/>
              <a:t> to historians of Tudor England.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7"/>
          <p:cNvPicPr preferRelativeResize="0"/>
          <p:nvPr/>
        </p:nvPicPr>
        <p:blipFill>
          <a:blip r:embed="rId3">
            <a:alphaModFix/>
          </a:blip>
          <a:stretch>
            <a:fillRect/>
          </a:stretch>
        </p:blipFill>
        <p:spPr>
          <a:xfrm>
            <a:off x="0" y="0"/>
            <a:ext cx="7328276" cy="5143500"/>
          </a:xfrm>
          <a:prstGeom prst="rect">
            <a:avLst/>
          </a:prstGeom>
          <a:noFill/>
          <a:ln>
            <a:noFill/>
          </a:ln>
        </p:spPr>
      </p:pic>
      <p:sp>
        <p:nvSpPr>
          <p:cNvPr id="159" name="Google Shape;159;p27"/>
          <p:cNvSpPr txBox="1"/>
          <p:nvPr/>
        </p:nvSpPr>
        <p:spPr>
          <a:xfrm>
            <a:off x="7223750" y="-100"/>
            <a:ext cx="1920300" cy="5143500"/>
          </a:xfrm>
          <a:prstGeom prst="rect">
            <a:avLst/>
          </a:prstGeom>
          <a:gradFill>
            <a:gsLst>
              <a:gs pos="0">
                <a:srgbClr val="FFF6DB"/>
              </a:gs>
              <a:gs pos="100000">
                <a:srgbClr val="FAD25C"/>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We will now go through how to search the database itself -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You will carry out a keyword search for the country ‘Wales’  using the instructions on your ‘How to Search the </a:t>
            </a:r>
            <a:r>
              <a:rPr lang="en"/>
              <a:t>Database</a:t>
            </a:r>
            <a:r>
              <a:rPr lang="en"/>
              <a:t>’ sheet.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6DB"/>
            </a:gs>
            <a:gs pos="100000">
              <a:srgbClr val="FAD25C"/>
            </a:gs>
          </a:gsLst>
          <a:lin ang="5400012" scaled="0"/>
        </a:gradFill>
      </p:bgPr>
    </p:bg>
    <p:spTree>
      <p:nvGrpSpPr>
        <p:cNvPr id="163" name="Shape 163"/>
        <p:cNvGrpSpPr/>
        <p:nvPr/>
      </p:nvGrpSpPr>
      <p:grpSpPr>
        <a:xfrm>
          <a:off x="0" y="0"/>
          <a:ext cx="0" cy="0"/>
          <a:chOff x="0" y="0"/>
          <a:chExt cx="0" cy="0"/>
        </a:xfrm>
      </p:grpSpPr>
      <p:sp>
        <p:nvSpPr>
          <p:cNvPr id="164" name="Google Shape;164;p28"/>
          <p:cNvSpPr txBox="1"/>
          <p:nvPr>
            <p:ph type="title"/>
          </p:nvPr>
        </p:nvSpPr>
        <p:spPr>
          <a:xfrm>
            <a:off x="78375" y="79450"/>
            <a:ext cx="60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 Preparation for our next lesson</a:t>
            </a:r>
            <a:endParaRPr b="1" sz="2400"/>
          </a:p>
        </p:txBody>
      </p:sp>
      <p:pic>
        <p:nvPicPr>
          <p:cNvPr id="165" name="Google Shape;165;p28"/>
          <p:cNvPicPr preferRelativeResize="0"/>
          <p:nvPr/>
        </p:nvPicPr>
        <p:blipFill>
          <a:blip r:embed="rId3">
            <a:alphaModFix/>
          </a:blip>
          <a:stretch>
            <a:fillRect/>
          </a:stretch>
        </p:blipFill>
        <p:spPr>
          <a:xfrm>
            <a:off x="6394700" y="262325"/>
            <a:ext cx="2630675" cy="3252575"/>
          </a:xfrm>
          <a:prstGeom prst="rect">
            <a:avLst/>
          </a:prstGeom>
          <a:noFill/>
          <a:ln>
            <a:noFill/>
          </a:ln>
        </p:spPr>
      </p:pic>
      <p:sp>
        <p:nvSpPr>
          <p:cNvPr id="166" name="Google Shape;166;p28"/>
          <p:cNvSpPr txBox="1"/>
          <p:nvPr/>
        </p:nvSpPr>
        <p:spPr>
          <a:xfrm>
            <a:off x="78375" y="652150"/>
            <a:ext cx="6787800" cy="420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800">
                <a:solidFill>
                  <a:schemeClr val="dk1"/>
                </a:solidFill>
              </a:rPr>
              <a:t>Go to the Chamber books project site</a:t>
            </a:r>
            <a:endParaRPr b="1" i="1" sz="1800">
              <a:solidFill>
                <a:schemeClr val="dk1"/>
              </a:solidFill>
            </a:endParaRPr>
          </a:p>
          <a:p>
            <a:pPr indent="0" lvl="0" marL="0" rtl="0" algn="l">
              <a:lnSpc>
                <a:spcPct val="115000"/>
              </a:lnSpc>
              <a:spcBef>
                <a:spcPts val="0"/>
              </a:spcBef>
              <a:spcAft>
                <a:spcPts val="0"/>
              </a:spcAft>
              <a:buNone/>
            </a:pPr>
            <a:r>
              <a:rPr b="1" lang="en" sz="1800">
                <a:solidFill>
                  <a:srgbClr val="FF0000"/>
                </a:solidFill>
              </a:rPr>
              <a:t>(https://www.tudorchamberbooks.org)</a:t>
            </a:r>
            <a:endParaRPr b="1" sz="1800">
              <a:solidFill>
                <a:srgbClr val="FF0000"/>
              </a:solidFill>
            </a:endParaRPr>
          </a:p>
          <a:p>
            <a:pPr indent="0" lvl="0" marL="0" rtl="0" algn="l">
              <a:lnSpc>
                <a:spcPct val="115000"/>
              </a:lnSpc>
              <a:spcBef>
                <a:spcPts val="0"/>
              </a:spcBef>
              <a:spcAft>
                <a:spcPts val="0"/>
              </a:spcAft>
              <a:buNone/>
            </a:pPr>
            <a:r>
              <a:t/>
            </a:r>
            <a:endParaRPr b="1" i="1" sz="1800">
              <a:solidFill>
                <a:schemeClr val="dk1"/>
              </a:solidFill>
            </a:endParaRPr>
          </a:p>
          <a:p>
            <a:pPr indent="0" lvl="0" marL="0" rtl="0" algn="l">
              <a:lnSpc>
                <a:spcPct val="115000"/>
              </a:lnSpc>
              <a:spcBef>
                <a:spcPts val="0"/>
              </a:spcBef>
              <a:spcAft>
                <a:spcPts val="0"/>
              </a:spcAft>
              <a:buNone/>
            </a:pPr>
            <a:r>
              <a:rPr b="1" i="1" lang="en" sz="1800" u="sng">
                <a:solidFill>
                  <a:schemeClr val="dk1"/>
                </a:solidFill>
              </a:rPr>
              <a:t>Search under the following keywords:</a:t>
            </a:r>
            <a:endParaRPr b="1" i="1" sz="1800" u="sng">
              <a:solidFill>
                <a:schemeClr val="dk1"/>
              </a:solidFill>
            </a:endParaRPr>
          </a:p>
          <a:p>
            <a:pPr indent="0" lvl="0" marL="0" rtl="0" algn="l">
              <a:lnSpc>
                <a:spcPct val="115000"/>
              </a:lnSpc>
              <a:spcBef>
                <a:spcPts val="0"/>
              </a:spcBef>
              <a:spcAft>
                <a:spcPts val="0"/>
              </a:spcAft>
              <a:buNone/>
            </a:pPr>
            <a:r>
              <a:t/>
            </a:r>
            <a:endParaRPr b="1" i="1" sz="1800">
              <a:solidFill>
                <a:schemeClr val="dk1"/>
              </a:solidFill>
            </a:endParaRPr>
          </a:p>
          <a:p>
            <a:pPr indent="0" lvl="0" marL="0" rtl="0" algn="l">
              <a:lnSpc>
                <a:spcPct val="115000"/>
              </a:lnSpc>
              <a:spcBef>
                <a:spcPts val="0"/>
              </a:spcBef>
              <a:spcAft>
                <a:spcPts val="0"/>
              </a:spcAft>
              <a:buNone/>
            </a:pPr>
            <a:r>
              <a:rPr b="1" i="1" lang="en" sz="1800">
                <a:solidFill>
                  <a:schemeClr val="dk1"/>
                </a:solidFill>
              </a:rPr>
              <a:t>Loss (modernised, set the date range to 1485-1509)</a:t>
            </a:r>
            <a:endParaRPr b="1" i="1" sz="1800">
              <a:solidFill>
                <a:schemeClr val="dk1"/>
              </a:solidFill>
            </a:endParaRPr>
          </a:p>
          <a:p>
            <a:pPr indent="0" lvl="0" marL="0" rtl="0" algn="l">
              <a:lnSpc>
                <a:spcPct val="115000"/>
              </a:lnSpc>
              <a:spcBef>
                <a:spcPts val="0"/>
              </a:spcBef>
              <a:spcAft>
                <a:spcPts val="0"/>
              </a:spcAft>
              <a:buNone/>
            </a:pPr>
            <a:r>
              <a:rPr b="1" i="1" lang="en" sz="1800">
                <a:solidFill>
                  <a:schemeClr val="dk1"/>
                </a:solidFill>
              </a:rPr>
              <a:t>Dice (original)</a:t>
            </a:r>
            <a:endParaRPr b="1" i="1" sz="1800">
              <a:solidFill>
                <a:schemeClr val="dk1"/>
              </a:solidFill>
            </a:endParaRPr>
          </a:p>
          <a:p>
            <a:pPr indent="0" lvl="0" marL="0" rtl="0" algn="l">
              <a:lnSpc>
                <a:spcPct val="115000"/>
              </a:lnSpc>
              <a:spcBef>
                <a:spcPts val="0"/>
              </a:spcBef>
              <a:spcAft>
                <a:spcPts val="0"/>
              </a:spcAft>
              <a:buNone/>
            </a:pPr>
            <a:r>
              <a:rPr b="1" i="1" lang="en" sz="1800">
                <a:solidFill>
                  <a:schemeClr val="dk1"/>
                </a:solidFill>
              </a:rPr>
              <a:t>Tens (modernised)</a:t>
            </a:r>
            <a:endParaRPr b="1" i="1" sz="1800">
              <a:solidFill>
                <a:schemeClr val="dk1"/>
              </a:solidFill>
            </a:endParaRPr>
          </a:p>
          <a:p>
            <a:pPr indent="0" lvl="0" marL="0" rtl="0" algn="l">
              <a:lnSpc>
                <a:spcPct val="115000"/>
              </a:lnSpc>
              <a:spcBef>
                <a:spcPts val="0"/>
              </a:spcBef>
              <a:spcAft>
                <a:spcPts val="0"/>
              </a:spcAft>
              <a:buNone/>
            </a:pPr>
            <a:r>
              <a:rPr b="1" i="1" lang="en" sz="1800">
                <a:solidFill>
                  <a:schemeClr val="dk1"/>
                </a:solidFill>
              </a:rPr>
              <a:t>Greyhounds (original)</a:t>
            </a:r>
            <a:endParaRPr b="1" i="1" sz="1800">
              <a:solidFill>
                <a:schemeClr val="dk1"/>
              </a:solidFill>
            </a:endParaRPr>
          </a:p>
          <a:p>
            <a:pPr indent="0" lvl="0" marL="0" rtl="0" algn="l">
              <a:lnSpc>
                <a:spcPct val="115000"/>
              </a:lnSpc>
              <a:spcBef>
                <a:spcPts val="0"/>
              </a:spcBef>
              <a:spcAft>
                <a:spcPts val="0"/>
              </a:spcAft>
              <a:buNone/>
            </a:pPr>
            <a:r>
              <a:t/>
            </a:r>
            <a:endParaRPr b="1" i="1" sz="1800">
              <a:solidFill>
                <a:schemeClr val="dk1"/>
              </a:solidFill>
            </a:endParaRPr>
          </a:p>
          <a:p>
            <a:pPr indent="0" lvl="0" marL="0" rtl="0" algn="l">
              <a:lnSpc>
                <a:spcPct val="115000"/>
              </a:lnSpc>
              <a:spcBef>
                <a:spcPts val="0"/>
              </a:spcBef>
              <a:spcAft>
                <a:spcPts val="0"/>
              </a:spcAft>
              <a:buNone/>
            </a:pPr>
            <a:r>
              <a:rPr b="1" lang="en" sz="1800">
                <a:solidFill>
                  <a:srgbClr val="0000FF"/>
                </a:solidFill>
              </a:rPr>
              <a:t>Make a note of what you read (2 or 3 points for each search) and work out any amounts of money recorded in the books. </a:t>
            </a:r>
            <a:r>
              <a:rPr b="1" lang="en" sz="1800"/>
              <a:t>Don’t be put off if you find any of the text confusing</a:t>
            </a:r>
            <a:endParaRPr b="1" sz="1800"/>
          </a:p>
          <a:p>
            <a:pPr indent="0" lvl="0" marL="0" rtl="0" algn="l">
              <a:lnSpc>
                <a:spcPct val="115000"/>
              </a:lnSpc>
              <a:spcBef>
                <a:spcPts val="0"/>
              </a:spcBef>
              <a:spcAft>
                <a:spcPts val="0"/>
              </a:spcAft>
              <a:buNone/>
            </a:pPr>
            <a:r>
              <a:t/>
            </a:r>
            <a:endParaRPr b="1" i="1" sz="1800">
              <a:solidFill>
                <a:schemeClr val="dk1"/>
              </a:solidFill>
            </a:endParaRPr>
          </a:p>
          <a:p>
            <a:pPr indent="0" lvl="0" marL="0" rtl="0" algn="l">
              <a:lnSpc>
                <a:spcPct val="115000"/>
              </a:lnSpc>
              <a:spcBef>
                <a:spcPts val="0"/>
              </a:spcBef>
              <a:spcAft>
                <a:spcPts val="0"/>
              </a:spcAft>
              <a:buNone/>
            </a:pPr>
            <a:r>
              <a:t/>
            </a:r>
            <a:endParaRPr b="1" i="1"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457200" rtl="0" algn="l">
              <a:lnSpc>
                <a:spcPct val="115000"/>
              </a:lnSpc>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6DB"/>
            </a:gs>
            <a:gs pos="100000">
              <a:srgbClr val="FAD25C"/>
            </a:gs>
          </a:gsLst>
          <a:lin ang="5400012" scaled="0"/>
        </a:gra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Lesson 1: </a:t>
            </a:r>
            <a:r>
              <a:rPr b="1" lang="en" u="sng"/>
              <a:t>Objectives</a:t>
            </a:r>
            <a:endParaRPr b="1" u="sng"/>
          </a:p>
        </p:txBody>
      </p:sp>
      <p:sp>
        <p:nvSpPr>
          <p:cNvPr id="63" name="Google Shape;63;p14"/>
          <p:cNvSpPr txBox="1"/>
          <p:nvPr>
            <p:ph idx="1" type="body"/>
          </p:nvPr>
        </p:nvSpPr>
        <p:spPr>
          <a:xfrm>
            <a:off x="311700" y="1152475"/>
            <a:ext cx="8520600" cy="31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To become familiar with Henry VII as a monarch and the nature of royal finance.</a:t>
            </a:r>
            <a:endParaRPr sz="2400">
              <a:solidFill>
                <a:schemeClr val="dk1"/>
              </a:solidFill>
            </a:endParaRPr>
          </a:p>
          <a:p>
            <a:pPr indent="0" lvl="0" marL="0" rtl="0" algn="l">
              <a:spcBef>
                <a:spcPts val="1600"/>
              </a:spcBef>
              <a:spcAft>
                <a:spcPts val="0"/>
              </a:spcAft>
              <a:buNone/>
            </a:pPr>
            <a:r>
              <a:rPr lang="en" sz="2400">
                <a:solidFill>
                  <a:schemeClr val="dk1"/>
                </a:solidFill>
              </a:rPr>
              <a:t>To consider our key question and the views of historians. </a:t>
            </a:r>
            <a:endParaRPr sz="2400">
              <a:solidFill>
                <a:schemeClr val="dk1"/>
              </a:solidFill>
            </a:endParaRPr>
          </a:p>
          <a:p>
            <a:pPr indent="0" lvl="0" marL="0" rtl="0" algn="l">
              <a:spcBef>
                <a:spcPts val="1600"/>
              </a:spcBef>
              <a:spcAft>
                <a:spcPts val="0"/>
              </a:spcAft>
              <a:buNone/>
            </a:pPr>
            <a:r>
              <a:rPr lang="en" sz="2400">
                <a:solidFill>
                  <a:schemeClr val="dk1"/>
                </a:solidFill>
              </a:rPr>
              <a:t>To introduce the Chamber Books as a resource and begin to look at them. </a:t>
            </a:r>
            <a:endParaRPr sz="2400">
              <a:solidFill>
                <a:schemeClr val="dk1"/>
              </a:solidFill>
            </a:endParaRPr>
          </a:p>
          <a:p>
            <a:pPr indent="0" lvl="0" marL="457200" rtl="0" algn="l">
              <a:spcBef>
                <a:spcPts val="1600"/>
              </a:spcBef>
              <a:spcAft>
                <a:spcPts val="0"/>
              </a:spcAft>
              <a:buNone/>
            </a:pPr>
            <a:r>
              <a:rPr lang="en" sz="2400"/>
              <a:t> </a:t>
            </a:r>
            <a:endParaRPr sz="2400"/>
          </a:p>
          <a:p>
            <a:pPr indent="0" lvl="0" marL="457200" rtl="0" algn="l">
              <a:spcBef>
                <a:spcPts val="1600"/>
              </a:spcBef>
              <a:spcAft>
                <a:spcPts val="0"/>
              </a:spcAft>
              <a:buNone/>
            </a:pPr>
            <a:r>
              <a:t/>
            </a:r>
            <a:endParaRPr sz="2400">
              <a:solidFill>
                <a:srgbClr val="000000"/>
              </a:solidFill>
            </a:endParaRPr>
          </a:p>
          <a:p>
            <a:pPr indent="0" lvl="0" marL="0" rtl="0" algn="l">
              <a:spcBef>
                <a:spcPts val="1600"/>
              </a:spcBef>
              <a:spcAft>
                <a:spcPts val="1600"/>
              </a:spcAft>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6DB"/>
            </a:gs>
            <a:gs pos="100000">
              <a:srgbClr val="FAD25C"/>
            </a:gs>
          </a:gsLst>
          <a:lin ang="5400012" scaled="0"/>
        </a:gra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Bosworth, August 1485</a:t>
            </a:r>
            <a:endParaRPr b="1"/>
          </a:p>
        </p:txBody>
      </p:sp>
      <p:sp>
        <p:nvSpPr>
          <p:cNvPr id="69" name="Google Shape;69;p15"/>
          <p:cNvSpPr txBox="1"/>
          <p:nvPr>
            <p:ph idx="1" type="body"/>
          </p:nvPr>
        </p:nvSpPr>
        <p:spPr>
          <a:xfrm>
            <a:off x="311700" y="1152475"/>
            <a:ext cx="5401800" cy="3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Henry Tudor, the earl of Richmond, invaded through Wales and fought against the armies of the Yorkist king Richard III at Bosworth field. According to legend, after Richard was killed following a brave charge at Henry, the crown was found lying in a </a:t>
            </a:r>
            <a:r>
              <a:rPr lang="en">
                <a:solidFill>
                  <a:srgbClr val="000000"/>
                </a:solidFill>
              </a:rPr>
              <a:t>bush</a:t>
            </a:r>
            <a:r>
              <a:rPr lang="en">
                <a:solidFill>
                  <a:srgbClr val="000000"/>
                </a:solidFill>
              </a:rPr>
              <a:t>, from where it was taken and placed on Henry’s head by the rebel noble, lord Stanley. </a:t>
            </a:r>
            <a:endParaRPr>
              <a:solidFill>
                <a:srgbClr val="000000"/>
              </a:solidFill>
            </a:endParaRPr>
          </a:p>
          <a:p>
            <a:pPr indent="0" lvl="0" marL="0" rtl="0" algn="l">
              <a:spcBef>
                <a:spcPts val="1600"/>
              </a:spcBef>
              <a:spcAft>
                <a:spcPts val="1600"/>
              </a:spcAft>
              <a:buNone/>
            </a:pPr>
            <a:r>
              <a:rPr lang="en">
                <a:solidFill>
                  <a:srgbClr val="000000"/>
                </a:solidFill>
              </a:rPr>
              <a:t>Henry VII then proceeded to backdate his reign in Parliament to the day prior to the battle. He also hired an Italian academic named Polydore Vergil to write the history of England.  </a:t>
            </a:r>
            <a:endParaRPr>
              <a:solidFill>
                <a:srgbClr val="000000"/>
              </a:solidFill>
            </a:endParaRPr>
          </a:p>
        </p:txBody>
      </p:sp>
      <p:pic>
        <p:nvPicPr>
          <p:cNvPr id="70" name="Google Shape;70;p15"/>
          <p:cNvPicPr preferRelativeResize="0"/>
          <p:nvPr/>
        </p:nvPicPr>
        <p:blipFill>
          <a:blip r:embed="rId3">
            <a:alphaModFix/>
          </a:blip>
          <a:stretch>
            <a:fillRect/>
          </a:stretch>
        </p:blipFill>
        <p:spPr>
          <a:xfrm>
            <a:off x="5812775" y="245950"/>
            <a:ext cx="3048925" cy="3769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6DB"/>
            </a:gs>
            <a:gs pos="100000">
              <a:srgbClr val="FAD25C"/>
            </a:gs>
          </a:gsLst>
          <a:lin ang="5400012" scaled="0"/>
        </a:gra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The Reign of Henry VII</a:t>
            </a:r>
            <a:endParaRPr b="1"/>
          </a:p>
        </p:txBody>
      </p:sp>
      <p:sp>
        <p:nvSpPr>
          <p:cNvPr id="76" name="Google Shape;76;p16"/>
          <p:cNvSpPr txBox="1"/>
          <p:nvPr>
            <p:ph idx="1" type="body"/>
          </p:nvPr>
        </p:nvSpPr>
        <p:spPr>
          <a:xfrm>
            <a:off x="311700" y="1152475"/>
            <a:ext cx="5401800" cy="384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Henry’s reign was framed by the fact that his claim to the throne had been weak but writers such as Vergil were hired to establish its strength. </a:t>
            </a:r>
            <a:endParaRPr>
              <a:solidFill>
                <a:srgbClr val="000000"/>
              </a:solidFill>
            </a:endParaRPr>
          </a:p>
          <a:p>
            <a:pPr indent="0" lvl="0" marL="0" rtl="0" algn="l">
              <a:spcBef>
                <a:spcPts val="1600"/>
              </a:spcBef>
              <a:spcAft>
                <a:spcPts val="1600"/>
              </a:spcAft>
              <a:buNone/>
            </a:pPr>
            <a:r>
              <a:rPr lang="en">
                <a:solidFill>
                  <a:srgbClr val="000000"/>
                </a:solidFill>
              </a:rPr>
              <a:t>Henry had to face 3 rebellions from supporters of the previous ruling dynasty. On two occasions these rebellions were based around pretenders to the throne wishing to replace him. Henry was also forced to deal with 2 </a:t>
            </a:r>
            <a:r>
              <a:rPr lang="en">
                <a:solidFill>
                  <a:srgbClr val="000000"/>
                </a:solidFill>
              </a:rPr>
              <a:t>tax</a:t>
            </a:r>
            <a:r>
              <a:rPr lang="en">
                <a:solidFill>
                  <a:srgbClr val="000000"/>
                </a:solidFill>
              </a:rPr>
              <a:t> </a:t>
            </a:r>
            <a:r>
              <a:rPr lang="en">
                <a:solidFill>
                  <a:srgbClr val="000000"/>
                </a:solidFill>
              </a:rPr>
              <a:t>rebellions</a:t>
            </a:r>
            <a:r>
              <a:rPr lang="en">
                <a:solidFill>
                  <a:srgbClr val="000000"/>
                </a:solidFill>
              </a:rPr>
              <a:t> at either end of the country in addition to the ruling of a growing country.  </a:t>
            </a:r>
            <a:endParaRPr>
              <a:solidFill>
                <a:srgbClr val="000000"/>
              </a:solidFill>
            </a:endParaRPr>
          </a:p>
        </p:txBody>
      </p:sp>
      <p:pic>
        <p:nvPicPr>
          <p:cNvPr id="77" name="Google Shape;77;p16"/>
          <p:cNvPicPr preferRelativeResize="0"/>
          <p:nvPr/>
        </p:nvPicPr>
        <p:blipFill>
          <a:blip r:embed="rId3">
            <a:alphaModFix/>
          </a:blip>
          <a:stretch>
            <a:fillRect/>
          </a:stretch>
        </p:blipFill>
        <p:spPr>
          <a:xfrm>
            <a:off x="5812775" y="245950"/>
            <a:ext cx="3048925" cy="376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6DB"/>
            </a:gs>
            <a:gs pos="100000">
              <a:srgbClr val="FAD25C"/>
            </a:gs>
          </a:gsLst>
          <a:lin ang="5400012" scaled="0"/>
        </a:gra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The Reign of Henry VII</a:t>
            </a:r>
            <a:endParaRPr b="1"/>
          </a:p>
        </p:txBody>
      </p:sp>
      <p:sp>
        <p:nvSpPr>
          <p:cNvPr id="83" name="Google Shape;83;p17"/>
          <p:cNvSpPr txBox="1"/>
          <p:nvPr>
            <p:ph idx="1" type="body"/>
          </p:nvPr>
        </p:nvSpPr>
        <p:spPr>
          <a:xfrm>
            <a:off x="311700" y="1152475"/>
            <a:ext cx="5401800" cy="384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000000"/>
                </a:solidFill>
              </a:rPr>
              <a:t>The key question for us to investigate:</a:t>
            </a:r>
            <a:endParaRPr b="1" u="sng">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rPr lang="en">
                <a:solidFill>
                  <a:srgbClr val="000000"/>
                </a:solidFill>
              </a:rPr>
              <a:t>How important was money to securing the reign of Henry VII 1485-1509?</a:t>
            </a:r>
            <a:r>
              <a:rPr lang="en">
                <a:solidFill>
                  <a:srgbClr val="000000"/>
                </a:solidFill>
              </a:rPr>
              <a:t>  </a:t>
            </a:r>
            <a:endParaRPr>
              <a:solidFill>
                <a:srgbClr val="000000"/>
              </a:solidFill>
            </a:endParaRPr>
          </a:p>
        </p:txBody>
      </p:sp>
      <p:pic>
        <p:nvPicPr>
          <p:cNvPr id="84" name="Google Shape;84;p17"/>
          <p:cNvPicPr preferRelativeResize="0"/>
          <p:nvPr/>
        </p:nvPicPr>
        <p:blipFill>
          <a:blip r:embed="rId3">
            <a:alphaModFix/>
          </a:blip>
          <a:stretch>
            <a:fillRect/>
          </a:stretch>
        </p:blipFill>
        <p:spPr>
          <a:xfrm>
            <a:off x="5812775" y="245950"/>
            <a:ext cx="3048925" cy="3769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1" name="Google Shape;91;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92" name="Google Shape;92;p18"/>
          <p:cNvSpPr txBox="1"/>
          <p:nvPr/>
        </p:nvSpPr>
        <p:spPr>
          <a:xfrm>
            <a:off x="4874300" y="179675"/>
            <a:ext cx="4134000" cy="452700"/>
          </a:xfrm>
          <a:prstGeom prst="rect">
            <a:avLst/>
          </a:prstGeom>
          <a:gradFill>
            <a:gsLst>
              <a:gs pos="0">
                <a:srgbClr val="FFF6DB"/>
              </a:gs>
              <a:gs pos="100000">
                <a:srgbClr val="FAD25C"/>
              </a:gs>
            </a:gsLst>
            <a:lin ang="5400012" scaled="0"/>
          </a:gra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chemeClr val="dk1"/>
                </a:solidFill>
              </a:rPr>
              <a:t>Who pays for a royal wedding?</a:t>
            </a:r>
            <a:endParaRPr sz="1800"/>
          </a:p>
        </p:txBody>
      </p:sp>
      <p:sp>
        <p:nvSpPr>
          <p:cNvPr id="93" name="Google Shape;93;p18"/>
          <p:cNvSpPr txBox="1"/>
          <p:nvPr/>
        </p:nvSpPr>
        <p:spPr>
          <a:xfrm>
            <a:off x="235475" y="2956925"/>
            <a:ext cx="4274400" cy="408900"/>
          </a:xfrm>
          <a:prstGeom prst="rect">
            <a:avLst/>
          </a:prstGeom>
          <a:gradFill>
            <a:gsLst>
              <a:gs pos="0">
                <a:srgbClr val="FFF6DB"/>
              </a:gs>
              <a:gs pos="100000">
                <a:srgbClr val="FAD25C"/>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How much did the wedding cost overall?</a:t>
            </a:r>
            <a:endParaRPr/>
          </a:p>
        </p:txBody>
      </p:sp>
      <p:sp>
        <p:nvSpPr>
          <p:cNvPr id="94" name="Google Shape;94;p18"/>
          <p:cNvSpPr txBox="1"/>
          <p:nvPr/>
        </p:nvSpPr>
        <p:spPr>
          <a:xfrm>
            <a:off x="247875" y="3564225"/>
            <a:ext cx="4263600" cy="408900"/>
          </a:xfrm>
          <a:prstGeom prst="rect">
            <a:avLst/>
          </a:prstGeom>
          <a:gradFill>
            <a:gsLst>
              <a:gs pos="0">
                <a:srgbClr val="FFF6DB"/>
              </a:gs>
              <a:gs pos="100000">
                <a:srgbClr val="FAD25C"/>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Can you guess the cost of the </a:t>
            </a:r>
            <a:r>
              <a:rPr lang="en"/>
              <a:t>following: </a:t>
            </a:r>
            <a:endParaRPr/>
          </a:p>
        </p:txBody>
      </p:sp>
      <p:sp>
        <p:nvSpPr>
          <p:cNvPr id="95" name="Google Shape;95;p18"/>
          <p:cNvSpPr txBox="1"/>
          <p:nvPr/>
        </p:nvSpPr>
        <p:spPr>
          <a:xfrm>
            <a:off x="260275" y="4121975"/>
            <a:ext cx="4274400" cy="347100"/>
          </a:xfrm>
          <a:prstGeom prst="rect">
            <a:avLst/>
          </a:prstGeom>
          <a:gradFill>
            <a:gsLst>
              <a:gs pos="0">
                <a:srgbClr val="FFF6DB"/>
              </a:gs>
              <a:gs pos="100000">
                <a:srgbClr val="FAD25C"/>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Cake? Dress? Security? Private toilets for guests?</a:t>
            </a:r>
            <a:endParaRPr/>
          </a:p>
        </p:txBody>
      </p:sp>
      <p:sp>
        <p:nvSpPr>
          <p:cNvPr id="96" name="Google Shape;96;p18"/>
          <p:cNvSpPr txBox="1"/>
          <p:nvPr/>
        </p:nvSpPr>
        <p:spPr>
          <a:xfrm>
            <a:off x="272675" y="4630125"/>
            <a:ext cx="4274400" cy="347100"/>
          </a:xfrm>
          <a:prstGeom prst="rect">
            <a:avLst/>
          </a:prstGeom>
          <a:gradFill>
            <a:gsLst>
              <a:gs pos="0">
                <a:srgbClr val="FFF6DB"/>
              </a:gs>
              <a:gs pos="100000">
                <a:srgbClr val="FAD25C"/>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What is the Queen’s annual income?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6DB"/>
            </a:gs>
            <a:gs pos="100000">
              <a:srgbClr val="FAD25C"/>
            </a:gs>
          </a:gsLst>
          <a:lin ang="5400012" scaled="0"/>
        </a:gradFill>
      </p:bgPr>
    </p:bg>
    <p:spTree>
      <p:nvGrpSpPr>
        <p:cNvPr id="100" name="Shape 100"/>
        <p:cNvGrpSpPr/>
        <p:nvPr/>
      </p:nvGrpSpPr>
      <p:grpSpPr>
        <a:xfrm>
          <a:off x="0" y="0"/>
          <a:ext cx="0" cy="0"/>
          <a:chOff x="0" y="0"/>
          <a:chExt cx="0" cy="0"/>
        </a:xfrm>
      </p:grpSpPr>
      <p:sp>
        <p:nvSpPr>
          <p:cNvPr id="101" name="Google Shape;101;p19"/>
          <p:cNvSpPr txBox="1"/>
          <p:nvPr>
            <p:ph type="title"/>
          </p:nvPr>
        </p:nvSpPr>
        <p:spPr>
          <a:xfrm>
            <a:off x="136325" y="262325"/>
            <a:ext cx="8583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       </a:t>
            </a:r>
            <a:r>
              <a:rPr b="1" lang="en" sz="2400" u="sng"/>
              <a:t>Has this always been the case?</a:t>
            </a:r>
            <a:endParaRPr b="1" sz="2400" u="sng"/>
          </a:p>
        </p:txBody>
      </p:sp>
      <p:pic>
        <p:nvPicPr>
          <p:cNvPr id="102" name="Google Shape;102;p19"/>
          <p:cNvPicPr preferRelativeResize="0"/>
          <p:nvPr/>
        </p:nvPicPr>
        <p:blipFill>
          <a:blip r:embed="rId3">
            <a:alphaModFix/>
          </a:blip>
          <a:stretch>
            <a:fillRect/>
          </a:stretch>
        </p:blipFill>
        <p:spPr>
          <a:xfrm>
            <a:off x="6394700" y="262325"/>
            <a:ext cx="2630675" cy="3252575"/>
          </a:xfrm>
          <a:prstGeom prst="rect">
            <a:avLst/>
          </a:prstGeom>
          <a:noFill/>
          <a:ln>
            <a:noFill/>
          </a:ln>
        </p:spPr>
      </p:pic>
      <p:sp>
        <p:nvSpPr>
          <p:cNvPr id="103" name="Google Shape;103;p19"/>
          <p:cNvSpPr txBox="1"/>
          <p:nvPr/>
        </p:nvSpPr>
        <p:spPr>
          <a:xfrm>
            <a:off x="247875" y="855175"/>
            <a:ext cx="5986200" cy="399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rPr>
              <a:t>Yes. In 1504 Henry VII put a proposal before parliament for customary feudal dues, in other words traditional payments, to cover the cost of his son’s knighthood and his daughter’s marriage.  </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lang="en" sz="1800">
                <a:solidFill>
                  <a:schemeClr val="dk1"/>
                </a:solidFill>
              </a:rPr>
              <a:t>This wedding had been an extravagant event, with the bride wearing a gown trimmed with crimson and the banquet consisting of over fifty dishes.  To the king’s surprise his appeal for money faced some opposition and he did not get the full funds he had asked for.</a:t>
            </a:r>
            <a:endParaRPr sz="1800">
              <a:solidFill>
                <a:schemeClr val="dk1"/>
              </a:solidFill>
            </a:endParaRPr>
          </a:p>
          <a:p>
            <a:pPr indent="0" lvl="0" marL="457200" rtl="0" algn="l">
              <a:lnSpc>
                <a:spcPct val="115000"/>
              </a:lnSpc>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p:tgtEl>
                                          <p:spTgt spid="10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6DB"/>
            </a:gs>
            <a:gs pos="100000">
              <a:srgbClr val="FAD25C"/>
            </a:gs>
          </a:gsLst>
          <a:lin ang="5400012" scaled="0"/>
        </a:gradFill>
      </p:bgPr>
    </p:bg>
    <p:spTree>
      <p:nvGrpSpPr>
        <p:cNvPr id="107" name="Shape 107"/>
        <p:cNvGrpSpPr/>
        <p:nvPr/>
      </p:nvGrpSpPr>
      <p:grpSpPr>
        <a:xfrm>
          <a:off x="0" y="0"/>
          <a:ext cx="0" cy="0"/>
          <a:chOff x="0" y="0"/>
          <a:chExt cx="0" cy="0"/>
        </a:xfrm>
      </p:grpSpPr>
      <p:sp>
        <p:nvSpPr>
          <p:cNvPr id="108" name="Google Shape;108;p20"/>
          <p:cNvSpPr txBox="1"/>
          <p:nvPr>
            <p:ph type="title"/>
          </p:nvPr>
        </p:nvSpPr>
        <p:spPr>
          <a:xfrm>
            <a:off x="136325" y="262325"/>
            <a:ext cx="8583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t>Royal Finances in late medieval England</a:t>
            </a:r>
            <a:endParaRPr b="1" sz="2400" u="sng"/>
          </a:p>
        </p:txBody>
      </p:sp>
      <p:pic>
        <p:nvPicPr>
          <p:cNvPr id="109" name="Google Shape;109;p20"/>
          <p:cNvPicPr preferRelativeResize="0"/>
          <p:nvPr/>
        </p:nvPicPr>
        <p:blipFill>
          <a:blip r:embed="rId3">
            <a:alphaModFix/>
          </a:blip>
          <a:stretch>
            <a:fillRect/>
          </a:stretch>
        </p:blipFill>
        <p:spPr>
          <a:xfrm>
            <a:off x="6394700" y="262325"/>
            <a:ext cx="2630675" cy="3252575"/>
          </a:xfrm>
          <a:prstGeom prst="rect">
            <a:avLst/>
          </a:prstGeom>
          <a:noFill/>
          <a:ln>
            <a:noFill/>
          </a:ln>
        </p:spPr>
      </p:pic>
      <p:sp>
        <p:nvSpPr>
          <p:cNvPr id="110" name="Google Shape;110;p20"/>
          <p:cNvSpPr txBox="1"/>
          <p:nvPr/>
        </p:nvSpPr>
        <p:spPr>
          <a:xfrm>
            <a:off x="247875" y="855175"/>
            <a:ext cx="5986200" cy="3990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Sound finances were an essential aspect of a stable monarchy. In an era when the personality of the monarch played a significant part in royal power, a poor handling of royal finances had already contributed to the removal of two kings, Richard II (1399) and Henry VI (1461).</a:t>
            </a:r>
            <a:endParaRPr sz="1800">
              <a:solidFill>
                <a:schemeClr val="dk1"/>
              </a:solidFill>
            </a:endParaRPr>
          </a:p>
          <a:p>
            <a:pPr indent="0" lvl="0" marL="457200" rtl="0" algn="l">
              <a:lnSpc>
                <a:spcPct val="115000"/>
              </a:lnSpc>
              <a:spcBef>
                <a:spcPts val="0"/>
              </a:spcBef>
              <a:spcAft>
                <a:spcPts val="0"/>
              </a:spcAft>
              <a:buNone/>
            </a:pPr>
            <a:r>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Finances can be separated into</a:t>
            </a:r>
            <a:r>
              <a:rPr b="1" lang="en" sz="1800">
                <a:solidFill>
                  <a:schemeClr val="dk1"/>
                </a:solidFill>
              </a:rPr>
              <a:t> income</a:t>
            </a:r>
            <a:r>
              <a:rPr lang="en" sz="1800">
                <a:solidFill>
                  <a:schemeClr val="dk1"/>
                </a:solidFill>
              </a:rPr>
              <a:t> and </a:t>
            </a:r>
            <a:r>
              <a:rPr b="1" lang="en" sz="1800">
                <a:solidFill>
                  <a:schemeClr val="dk1"/>
                </a:solidFill>
              </a:rPr>
              <a:t>expenditure</a:t>
            </a:r>
            <a:r>
              <a:rPr lang="en" sz="1800">
                <a:solidFill>
                  <a:schemeClr val="dk1"/>
                </a:solidFill>
              </a:rPr>
              <a:t>. In terms of </a:t>
            </a:r>
            <a:r>
              <a:rPr b="1" lang="en" sz="1800">
                <a:solidFill>
                  <a:schemeClr val="dk1"/>
                </a:solidFill>
              </a:rPr>
              <a:t>income</a:t>
            </a:r>
            <a:r>
              <a:rPr lang="en" sz="1800">
                <a:solidFill>
                  <a:schemeClr val="dk1"/>
                </a:solidFill>
              </a:rPr>
              <a:t>, monarchs were wealthy landowners and could gain revenue from this, in addition they were often granted customs duties and the profits of justice (court fines). </a:t>
            </a:r>
            <a:endParaRPr sz="1800">
              <a:solidFill>
                <a:schemeClr val="dk1"/>
              </a:solidFill>
            </a:endParaRPr>
          </a:p>
          <a:p>
            <a:pPr indent="0" lvl="0" marL="457200" rtl="0" algn="l">
              <a:lnSpc>
                <a:spcPct val="115000"/>
              </a:lnSpc>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6DB"/>
            </a:gs>
            <a:gs pos="100000">
              <a:srgbClr val="FAD25C"/>
            </a:gs>
          </a:gsLst>
          <a:lin ang="5400012" scaled="0"/>
        </a:gradFill>
      </p:bgPr>
    </p:bg>
    <p:spTree>
      <p:nvGrpSpPr>
        <p:cNvPr id="114" name="Shape 114"/>
        <p:cNvGrpSpPr/>
        <p:nvPr/>
      </p:nvGrpSpPr>
      <p:grpSpPr>
        <a:xfrm>
          <a:off x="0" y="0"/>
          <a:ext cx="0" cy="0"/>
          <a:chOff x="0" y="0"/>
          <a:chExt cx="0" cy="0"/>
        </a:xfrm>
      </p:grpSpPr>
      <p:sp>
        <p:nvSpPr>
          <p:cNvPr id="115" name="Google Shape;115;p21"/>
          <p:cNvSpPr txBox="1"/>
          <p:nvPr>
            <p:ph type="title"/>
          </p:nvPr>
        </p:nvSpPr>
        <p:spPr>
          <a:xfrm>
            <a:off x="136325" y="262325"/>
            <a:ext cx="8583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t>Royal Finances in late medieval England</a:t>
            </a:r>
            <a:endParaRPr b="1" sz="2400" u="sng"/>
          </a:p>
        </p:txBody>
      </p:sp>
      <p:pic>
        <p:nvPicPr>
          <p:cNvPr id="116" name="Google Shape;116;p21"/>
          <p:cNvPicPr preferRelativeResize="0"/>
          <p:nvPr/>
        </p:nvPicPr>
        <p:blipFill>
          <a:blip r:embed="rId3">
            <a:alphaModFix/>
          </a:blip>
          <a:stretch>
            <a:fillRect/>
          </a:stretch>
        </p:blipFill>
        <p:spPr>
          <a:xfrm>
            <a:off x="6394700" y="262325"/>
            <a:ext cx="2630675" cy="3252575"/>
          </a:xfrm>
          <a:prstGeom prst="rect">
            <a:avLst/>
          </a:prstGeom>
          <a:noFill/>
          <a:ln>
            <a:noFill/>
          </a:ln>
        </p:spPr>
      </p:pic>
      <p:sp>
        <p:nvSpPr>
          <p:cNvPr id="117" name="Google Shape;117;p21"/>
          <p:cNvSpPr txBox="1"/>
          <p:nvPr/>
        </p:nvSpPr>
        <p:spPr>
          <a:xfrm>
            <a:off x="247875" y="855175"/>
            <a:ext cx="5986200" cy="3990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Char char="❏"/>
            </a:pPr>
            <a:r>
              <a:rPr b="1" lang="en">
                <a:solidFill>
                  <a:schemeClr val="dk1"/>
                </a:solidFill>
              </a:rPr>
              <a:t>Expenditure</a:t>
            </a:r>
            <a:r>
              <a:rPr lang="en">
                <a:solidFill>
                  <a:schemeClr val="dk1"/>
                </a:solidFill>
              </a:rPr>
              <a:t> fell into either the </a:t>
            </a:r>
            <a:r>
              <a:rPr b="1" lang="en" u="sng">
                <a:solidFill>
                  <a:schemeClr val="dk1"/>
                </a:solidFill>
              </a:rPr>
              <a:t>routine </a:t>
            </a:r>
            <a:r>
              <a:rPr lang="en">
                <a:solidFill>
                  <a:schemeClr val="dk1"/>
                </a:solidFill>
              </a:rPr>
              <a:t>or </a:t>
            </a:r>
            <a:r>
              <a:rPr b="1" lang="en" u="sng">
                <a:solidFill>
                  <a:schemeClr val="dk1"/>
                </a:solidFill>
              </a:rPr>
              <a:t>exceptional</a:t>
            </a:r>
            <a:r>
              <a:rPr lang="en">
                <a:solidFill>
                  <a:schemeClr val="dk1"/>
                </a:solidFill>
              </a:rPr>
              <a:t>. Routine expenditure would normally include such elements as defending the borders with Scotland and Wales and maintaining law and order. Exceptional spending could involve ceremonial expenses including weddings, significant additions to the royal household budget and alliances with other countries.  If the monarch wanted to go to war, taxes had to be approved by Parliament and would normally be granted. By 1485, these would involve a negotiation in which Parliament would seek something in return for the grants.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
                <a:solidFill>
                  <a:schemeClr val="dk1"/>
                </a:solidFill>
              </a:rPr>
              <a:t>As the collection of taxes was often slow and inefficient in places, the Yorkist Edward IV (1461-1483) changed the running of royal finances and controlled both the collection and spending of monies from the private royal chambers in a method labelled </a:t>
            </a:r>
            <a:r>
              <a:rPr b="1" lang="en">
                <a:solidFill>
                  <a:schemeClr val="dk1"/>
                </a:solidFill>
              </a:rPr>
              <a:t>Chamber Finance</a:t>
            </a:r>
            <a:r>
              <a:rPr lang="en">
                <a:solidFill>
                  <a:schemeClr val="dk1"/>
                </a:solidFill>
              </a:rPr>
              <a:t>. This method would be continued under the Tudor monarchs. </a:t>
            </a:r>
            <a:endParaRPr>
              <a:solidFill>
                <a:schemeClr val="dk1"/>
              </a:solidFill>
            </a:endParaRPr>
          </a:p>
          <a:p>
            <a:pPr indent="0" lvl="0" marL="457200" rtl="0" algn="l">
              <a:lnSpc>
                <a:spcPct val="115000"/>
              </a:lnSpc>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