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9"/>
  </p:notesMasterIdLst>
  <p:sldIdLst>
    <p:sldId id="259" r:id="rId5"/>
    <p:sldId id="260" r:id="rId6"/>
    <p:sldId id="263" r:id="rId7"/>
    <p:sldId id="264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0" autoAdjust="0"/>
    <p:restoredTop sz="94624" autoAdjust="0"/>
  </p:normalViewPr>
  <p:slideViewPr>
    <p:cSldViewPr snapToGrid="0">
      <p:cViewPr varScale="1">
        <p:scale>
          <a:sx n="89" d="100"/>
          <a:sy n="89" d="100"/>
        </p:scale>
        <p:origin x="1512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B49A-3A14-4784-9898-74D9509B3E8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E09E-B44C-4CD0-B629-88792F22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nry_Tudor_of_England_cropped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gcoins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[Image Credit: Cropped image of Henry Tudor of England. Available under the Creative Commons Licence at  </a:t>
            </a:r>
            <a:r>
              <a:rPr lang="en-US" sz="1200" dirty="0">
                <a:hlinkClick r:id="rId3"/>
              </a:rPr>
              <a:t>https://commons.wikimedia.org/wiki/File:Henry_Tudor_of_England_cropped.jpg</a:t>
            </a:r>
            <a:r>
              <a:rPr lang="en-US" sz="1200" dirty="0"/>
              <a:t>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5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Credit: AR </a:t>
            </a:r>
            <a:r>
              <a:rPr lang="en-US" dirty="0" err="1"/>
              <a:t>Groat</a:t>
            </a:r>
            <a:r>
              <a:rPr lang="en-US" dirty="0"/>
              <a:t>, Class III (1485-1509),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Classical Numismatic Group, Inc.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http://www.cngcoins.com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under the Creative Commons Licence at https://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commons.wikimedia.org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/wiki/File:Henry_VII_of_England_Dublin_groat_1496_641667.jpg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4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Credit: </a:t>
            </a:r>
            <a:r>
              <a:rPr lang="en-US" dirty="0" err="1"/>
              <a:t>Rasiel</a:t>
            </a:r>
            <a:r>
              <a:rPr lang="en-US" dirty="0"/>
              <a:t> Suarez, Henry VII </a:t>
            </a:r>
            <a:r>
              <a:rPr lang="en-US" dirty="0" err="1"/>
              <a:t>Groat</a:t>
            </a:r>
            <a:r>
              <a:rPr lang="en-US" dirty="0"/>
              <a:t> struck 1505. Available under the Creative Commons Licence at 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File:Henry_VII_groat.jpg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8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[Image Credit: </a:t>
            </a:r>
            <a:r>
              <a:rPr lang="en-US" dirty="0" err="1"/>
              <a:t>Rasiel</a:t>
            </a:r>
            <a:r>
              <a:rPr lang="en-US" dirty="0"/>
              <a:t> Suarez, Henry VII </a:t>
            </a:r>
            <a:r>
              <a:rPr lang="en-US" dirty="0" err="1"/>
              <a:t>Groat</a:t>
            </a:r>
            <a:r>
              <a:rPr lang="en-US" dirty="0"/>
              <a:t> struck 1505. Available under the Creative Commons Licence at 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File:Henry_VII_groat.jpg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1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1F87-2AE1-3943-9738-685A34FD3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089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560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" y="365126"/>
            <a:ext cx="4830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695" y="1801019"/>
            <a:ext cx="4830174" cy="38826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82452" y="266701"/>
            <a:ext cx="4478175" cy="5511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696" y="5969795"/>
            <a:ext cx="4964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5900"/>
            <a:ext cx="1021556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29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128" y="309817"/>
            <a:ext cx="6784578" cy="2144458"/>
          </a:xfrm>
        </p:spPr>
        <p:txBody>
          <a:bodyPr anchor="t"/>
          <a:lstStyle>
            <a:lvl1pPr>
              <a:defRPr sz="4875"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3128" y="1704182"/>
            <a:ext cx="8543925" cy="1500187"/>
          </a:xfrm>
        </p:spPr>
        <p:txBody>
          <a:bodyPr/>
          <a:lstStyle>
            <a:lvl1pPr marL="0" indent="0">
              <a:buNone/>
              <a:defRPr sz="1950" baseline="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09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298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363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296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0281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FE849-1609-C344-97EF-58D7AD6B6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4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tif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tif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tiff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" y="2570112"/>
            <a:ext cx="4830173" cy="1325563"/>
          </a:xfrm>
        </p:spPr>
        <p:txBody>
          <a:bodyPr/>
          <a:lstStyle/>
          <a:p>
            <a:pPr algn="ctr"/>
            <a:r>
              <a:rPr lang="en-GB" dirty="0"/>
              <a:t>A Simple Guide to Tudor Money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BFCF1170-2C61-8941-BFA9-6F7F675B7D78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5">
            <a:alphaModFix/>
          </a:blip>
          <a:srcRect t="1920" b="1920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CFD34E7-DF8C-AD41-9B61-8DD2AD719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9"/>
    </mc:Choice>
    <mc:Fallback xmlns="">
      <p:transition spd="slow" advTm="18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656A64-F625-C841-BBEE-5048796F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128588"/>
            <a:ext cx="33401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Key Differences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C53F88F-EF4B-A64A-84AE-9F634BA76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022428" y="1728788"/>
            <a:ext cx="5200650" cy="260032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70AF1B-828D-1E48-A77D-6EE9FC9C4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920" y="1871662"/>
            <a:ext cx="3491508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We have a decimal system where £1=100 pence.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 Tudor times they used a system of pounds, shillings and pence where £1 = 240 pence.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 Tudor times many people paid bills in goods.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Many labourers had free food and lodgings as part of their job.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A104-8BAF-7349-895D-E71CE96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76718A3-6DC6-1A4E-A5D1-6F06906F2F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65"/>
    </mc:Choice>
    <mc:Fallback>
      <p:transition spd="slow" advTm="36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656A64-F625-C841-BBEE-5048796F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575347" cy="1600200"/>
          </a:xfrm>
        </p:spPr>
        <p:txBody>
          <a:bodyPr>
            <a:normAutofit/>
          </a:bodyPr>
          <a:lstStyle/>
          <a:p>
            <a:r>
              <a:rPr lang="en-US" sz="4000" dirty="0"/>
              <a:t>Tudor Wages and Income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3D47400-D5AE-7E4F-B009-518A9E322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53000" y="1206849"/>
            <a:ext cx="3748088" cy="367312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70AF1B-828D-1E48-A77D-6EE9FC9C4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57534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At the end of Henry VII’ reign, his income was around £100,000 per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3rd Duke of Buckingham, a leading nobleman, had an income of around £5,000.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carpenter earned around  40 pennies per week or between £8-£9 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average servant’s yearly wage was around £4.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A104-8BAF-7349-895D-E71CE96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AC1075D-8447-3648-88D3-D2294389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8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14"/>
    </mc:Choice>
    <mc:Fallback>
      <p:transition spd="slow" advTm="36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8427-EE02-284C-9D81-7D532217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Common Units of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07C4F-ECDB-0F40-8CCB-F6034E54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539009"/>
            <a:ext cx="8543925" cy="3647354"/>
          </a:xfrm>
        </p:spPr>
        <p:txBody>
          <a:bodyPr>
            <a:normAutofit/>
          </a:bodyPr>
          <a:lstStyle/>
          <a:p>
            <a:r>
              <a:rPr lang="en-GB" sz="2400" dirty="0"/>
              <a:t>one sovereign = one pound</a:t>
            </a:r>
          </a:p>
          <a:p>
            <a:r>
              <a:rPr lang="en-GB" sz="2400" dirty="0"/>
              <a:t>one pound = twenty shillings</a:t>
            </a:r>
          </a:p>
          <a:p>
            <a:r>
              <a:rPr lang="en-GB" sz="2400" dirty="0"/>
              <a:t>one mark = two thirds of a pound</a:t>
            </a:r>
          </a:p>
          <a:p>
            <a:r>
              <a:rPr lang="en-GB" sz="2400" dirty="0"/>
              <a:t>one crown = five shillings</a:t>
            </a:r>
          </a:p>
          <a:p>
            <a:r>
              <a:rPr lang="en-GB" sz="2400" dirty="0"/>
              <a:t>one half-crown = two shillings and six pence</a:t>
            </a:r>
          </a:p>
          <a:p>
            <a:r>
              <a:rPr lang="en-GB" sz="2400" dirty="0"/>
              <a:t>one shilling = twelve pennies</a:t>
            </a:r>
          </a:p>
          <a:p>
            <a:r>
              <a:rPr lang="en-GB" sz="2400" dirty="0"/>
              <a:t>one </a:t>
            </a:r>
            <a:r>
              <a:rPr lang="en-GB" sz="2400" dirty="0" err="1"/>
              <a:t>groat</a:t>
            </a:r>
            <a:r>
              <a:rPr lang="en-GB" sz="2400" dirty="0"/>
              <a:t> = four pennies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A104-8BAF-7349-895D-E71CE96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D5793274-9E97-3D46-8DFB-B7485F60F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13" y="2156695"/>
            <a:ext cx="2355332" cy="23082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0B8AC69-560A-034F-B1D9-085AB2BA3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00"/>
    </mc:Choice>
    <mc:Fallback>
      <p:transition spd="slow" advTm="3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1F6A045358D469B73B1B384031B88" ma:contentTypeVersion="8" ma:contentTypeDescription="Create a new document." ma:contentTypeScope="" ma:versionID="ee28e5cfa16738e387bdecb7d7e82e4f">
  <xsd:schema xmlns:xsd="http://www.w3.org/2001/XMLSchema" xmlns:xs="http://www.w3.org/2001/XMLSchema" xmlns:p="http://schemas.microsoft.com/office/2006/metadata/properties" xmlns:ns1="http://schemas.microsoft.com/sharepoint/v3" xmlns:ns2="e41df966-247e-414a-883a-1f29634b1b0a" targetNamespace="http://schemas.microsoft.com/office/2006/metadata/properties" ma:root="true" ma:fieldsID="0648437cdda48b1e7da381da9bc8f240" ns1:_="" ns2:_="">
    <xsd:import namespace="http://schemas.microsoft.com/sharepoint/v3"/>
    <xsd:import namespace="e41df966-247e-414a-883a-1f29634b1b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f966-247e-414a-883a-1f29634b1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275206-70BC-4D25-A284-4CB582FE0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1df966-247e-414a-883a-1f29634b1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0BA1C0-B186-43B0-AC2C-F755D4A3D0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D817DB-9B42-42DF-8D40-70FFE040A1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362</Words>
  <Application>Microsoft Macintosh PowerPoint</Application>
  <PresentationFormat>A4 Paper (210x297 mm)</PresentationFormat>
  <Paragraphs>30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Raleway</vt:lpstr>
      <vt:lpstr>Trajan Pro</vt:lpstr>
      <vt:lpstr>Office Theme</vt:lpstr>
      <vt:lpstr>A Simple Guide to Tudor Money</vt:lpstr>
      <vt:lpstr>Key Differences</vt:lpstr>
      <vt:lpstr>Tudor Wages and Income</vt:lpstr>
      <vt:lpstr>Common Units of Money</vt:lpstr>
    </vt:vector>
  </TitlesOfParts>
  <Company>The University of Winchester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Sam.Jones</dc:creator>
  <cp:lastModifiedBy>Claire Kennan</cp:lastModifiedBy>
  <cp:revision>46</cp:revision>
  <dcterms:created xsi:type="dcterms:W3CDTF">2018-06-15T12:02:09Z</dcterms:created>
  <dcterms:modified xsi:type="dcterms:W3CDTF">2020-05-22T13:03:52Z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0x010100C381F6A045358D469B73B1B384031B88</vt:lpwstr>
  </property>
</Properties>
</file>