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8" r:id="rId4"/>
  </p:sldMasterIdLst>
  <p:notesMasterIdLst>
    <p:notesMasterId r:id="rId9"/>
  </p:notesMasterIdLst>
  <p:sldIdLst>
    <p:sldId id="259" r:id="rId5"/>
    <p:sldId id="265" r:id="rId6"/>
    <p:sldId id="266" r:id="rId7"/>
    <p:sldId id="268" r:id="rId8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00" autoAdjust="0"/>
    <p:restoredTop sz="94624" autoAdjust="0"/>
  </p:normalViewPr>
  <p:slideViewPr>
    <p:cSldViewPr snapToGrid="0">
      <p:cViewPr varScale="1">
        <p:scale>
          <a:sx n="90" d="100"/>
          <a:sy n="90" d="100"/>
        </p:scale>
        <p:origin x="1512" y="1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FBB49A-3A14-4784-9898-74D9509B3E82}" type="datetimeFigureOut">
              <a:rPr lang="en-GB" smtClean="0"/>
              <a:t>15/05/2020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04E09E-B44C-4CD0-B629-88792F2215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6887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Henry_Tudor_of_England_cropped.jpg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[Image Credit: Cropped image of Henry Tudor of England. Available under the Creative Commons Licence at  </a:t>
            </a:r>
            <a:r>
              <a:rPr lang="en-US" sz="1200" dirty="0">
                <a:hlinkClick r:id="rId3"/>
              </a:rPr>
              <a:t>https://commons.wikimedia.org/wiki/File:Henry_Tudor_of_England_cropped.jpg</a:t>
            </a:r>
            <a:r>
              <a:rPr lang="en-US" sz="1200" dirty="0"/>
              <a:t>]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04E09E-B44C-4CD0-B629-88792F2215CC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41594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[Image Credit: Roman Numerals on the </a:t>
            </a:r>
            <a:r>
              <a:rPr lang="en-US" dirty="0" err="1"/>
              <a:t>Cutty</a:t>
            </a:r>
            <a:r>
              <a:rPr lang="en-US" dirty="0"/>
              <a:t> Sark (2006). Available under the Creative Commons Licence at https://</a:t>
            </a:r>
            <a:r>
              <a:rPr lang="en-US" dirty="0" err="1"/>
              <a:t>commons.wikimedia.org</a:t>
            </a:r>
            <a:r>
              <a:rPr lang="en-US" dirty="0"/>
              <a:t>/wiki/</a:t>
            </a:r>
            <a:r>
              <a:rPr lang="en-US" dirty="0" err="1"/>
              <a:t>File:CuttySarkRomNum.jpg</a:t>
            </a:r>
            <a:r>
              <a:rPr lang="en-US" dirty="0"/>
              <a:t>]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04E09E-B44C-4CD0-B629-88792F2215C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7381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771F87-2AE1-3943-9738-685A34FD3F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096"/>
            <a:ext cx="9906000" cy="6870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227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E238C-C704-47B8-84E8-05A7A8580EF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8408952"/>
      </p:ext>
    </p:extLst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E238C-C704-47B8-84E8-05A7A8580EF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1956040"/>
      </p:ext>
    </p:extLst>
  </p:cSld>
  <p:clrMapOvr>
    <a:masterClrMapping/>
  </p:clrMapOvr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696" y="365126"/>
            <a:ext cx="4830173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5695" y="1801019"/>
            <a:ext cx="4830174" cy="388262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5182452" y="266701"/>
            <a:ext cx="4478175" cy="55118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5696" y="5969795"/>
            <a:ext cx="49643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  <a:latin typeface="Raleway" panose="020B0503030101060003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565900"/>
            <a:ext cx="1021556" cy="292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75">
                <a:solidFill>
                  <a:schemeClr val="bg1"/>
                </a:solidFill>
                <a:latin typeface="Raleway" panose="020B0503030101060003" pitchFamily="34" charset="0"/>
              </a:defRPr>
            </a:lvl1pPr>
          </a:lstStyle>
          <a:p>
            <a:fld id="{D8DE238C-C704-47B8-84E8-05A7A8580EF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22906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096"/>
            <a:ext cx="9906000" cy="6870192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63128" y="309817"/>
            <a:ext cx="6784578" cy="2144458"/>
          </a:xfrm>
        </p:spPr>
        <p:txBody>
          <a:bodyPr anchor="t"/>
          <a:lstStyle>
            <a:lvl1pPr>
              <a:defRPr sz="4875">
                <a:latin typeface="Trajan Pro" panose="02020502050506020301" pitchFamily="18" charset="0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63128" y="1704182"/>
            <a:ext cx="8543925" cy="1500187"/>
          </a:xfrm>
        </p:spPr>
        <p:txBody>
          <a:bodyPr/>
          <a:lstStyle>
            <a:lvl1pPr marL="0" indent="0">
              <a:buNone/>
              <a:defRPr sz="1950" baseline="0">
                <a:solidFill>
                  <a:schemeClr val="tx1">
                    <a:tint val="75000"/>
                  </a:schemeClr>
                </a:solidFill>
              </a:defRPr>
            </a:lvl1pPr>
            <a:lvl2pPr marL="371475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 title</a:t>
            </a:r>
          </a:p>
        </p:txBody>
      </p:sp>
    </p:spTree>
    <p:extLst>
      <p:ext uri="{BB962C8B-B14F-4D97-AF65-F5344CB8AC3E}">
        <p14:creationId xmlns:p14="http://schemas.microsoft.com/office/powerpoint/2010/main" val="209893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E238C-C704-47B8-84E8-05A7A8580EF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7722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E238C-C704-47B8-84E8-05A7A8580EF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9698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5/15/20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E238C-C704-47B8-84E8-05A7A8580EF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282983"/>
      </p:ext>
    </p:extLst>
  </p:cSld>
  <p:clrMapOvr>
    <a:masterClrMapping/>
  </p:clrMapOvr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5/15/20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E238C-C704-47B8-84E8-05A7A8580EF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2706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5/15/20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E238C-C704-47B8-84E8-05A7A8580EF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703635"/>
      </p:ext>
    </p:extLst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5/15/20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E238C-C704-47B8-84E8-05A7A8580EF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2029619"/>
      </p:ext>
    </p:extLst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5/15/20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E238C-C704-47B8-84E8-05A7A8580EF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7858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5/15/20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E238C-C704-47B8-84E8-05A7A8580EF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8202816"/>
      </p:ext>
    </p:extLst>
  </p:cSld>
  <p:clrMapOvr>
    <a:masterClrMapping/>
  </p:clrMapOvr>
  <p:hf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5/15/20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DE238C-C704-47B8-84E8-05A7A8580EF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2FE849-1609-C344-97EF-58D7AD6B63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114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49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hyperlink" Target="https://www.nationalarchives.gov.uk/currency-converter/" TargetMode="Externa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6.tiff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696" y="2570112"/>
            <a:ext cx="4830173" cy="1325563"/>
          </a:xfrm>
        </p:spPr>
        <p:txBody>
          <a:bodyPr/>
          <a:lstStyle/>
          <a:p>
            <a:pPr algn="ctr"/>
            <a:r>
              <a:rPr lang="en-GB" dirty="0"/>
              <a:t>A Simple Guide to Tudor Money</a:t>
            </a:r>
          </a:p>
        </p:txBody>
      </p:sp>
      <p:pic>
        <p:nvPicPr>
          <p:cNvPr id="7" name="Google Shape;55;p13">
            <a:extLst>
              <a:ext uri="{FF2B5EF4-FFF2-40B4-BE49-F238E27FC236}">
                <a16:creationId xmlns:a16="http://schemas.microsoft.com/office/drawing/2014/main" id="{BFCF1170-2C61-8941-BFA9-6F7F675B7D78}"/>
              </a:ext>
            </a:extLst>
          </p:cNvPr>
          <p:cNvPicPr preferRelativeResize="0">
            <a:picLocks noGrp="1"/>
          </p:cNvPicPr>
          <p:nvPr>
            <p:ph type="pic" sz="quarter" idx="13"/>
          </p:nvPr>
        </p:nvPicPr>
        <p:blipFill>
          <a:blip r:embed="rId5">
            <a:alphaModFix/>
          </a:blip>
          <a:srcRect t="1920" b="1920"/>
          <a:stretch>
            <a:fillRect/>
          </a:stretch>
        </p:blipFill>
        <p:spPr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CFD34E7-DF8C-AD41-9B61-8DD2AD7191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77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51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79"/>
    </mc:Choice>
    <mc:Fallback xmlns="">
      <p:transition spd="slow" advTm="180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3656A64-F625-C841-BBEE-5048796F0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73" y="1168711"/>
            <a:ext cx="3194943" cy="1600200"/>
          </a:xfrm>
        </p:spPr>
        <p:txBody>
          <a:bodyPr>
            <a:normAutofit/>
          </a:bodyPr>
          <a:lstStyle/>
          <a:p>
            <a:r>
              <a:rPr lang="en-US" sz="4000" dirty="0"/>
              <a:t>Currency Converter </a:t>
            </a:r>
          </a:p>
        </p:txBody>
      </p:sp>
      <p:pic>
        <p:nvPicPr>
          <p:cNvPr id="3" name="Content Placeholder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5312C379-9390-A343-8D96-2FBC0AA841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760" y="1654486"/>
            <a:ext cx="5014912" cy="3234702"/>
          </a:xfrm>
          <a:ln w="38100">
            <a:solidFill>
              <a:schemeClr val="tx1"/>
            </a:solidFill>
          </a:ln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C70AF1B-828D-1E48-A77D-6EE9FC9C4F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6073" y="2968936"/>
            <a:ext cx="3194943" cy="1857931"/>
          </a:xfrm>
        </p:spPr>
        <p:txBody>
          <a:bodyPr>
            <a:noAutofit/>
          </a:bodyPr>
          <a:lstStyle/>
          <a:p>
            <a:r>
              <a:rPr lang="en-US" sz="2400" dirty="0"/>
              <a:t>The most reliable currency convertor has been developed by The National Archives.</a:t>
            </a:r>
          </a:p>
          <a:p>
            <a:r>
              <a:rPr lang="en-US" sz="2400" dirty="0"/>
              <a:t>You can find it </a:t>
            </a:r>
            <a:r>
              <a:rPr lang="en-US" sz="2400" dirty="0">
                <a:hlinkClick r:id="rId5"/>
              </a:rPr>
              <a:t>here</a:t>
            </a:r>
            <a:endParaRPr lang="en-US" sz="24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91A104-8BAF-7349-895D-E71CE96C2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E238C-C704-47B8-84E8-05A7A8580EFB}" type="slidenum">
              <a:rPr lang="en-GB" smtClean="0"/>
              <a:pPr/>
              <a:t>2</a:t>
            </a:fld>
            <a:endParaRPr lang="en-GB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43A8C15-135E-FB46-AFFB-B35D26BB54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77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98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995"/>
    </mc:Choice>
    <mc:Fallback xmlns="">
      <p:transition spd="slow" advTm="559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D8427-EE02-284C-9D81-7D5322176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310352"/>
            <a:ext cx="8543925" cy="1325563"/>
          </a:xfrm>
        </p:spPr>
        <p:txBody>
          <a:bodyPr>
            <a:normAutofit/>
          </a:bodyPr>
          <a:lstStyle/>
          <a:p>
            <a:r>
              <a:rPr lang="en-US" sz="4000" dirty="0"/>
              <a:t>Roman Numerals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889267A-0CCA-E242-9C35-338FCA26FB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42950" y="1566867"/>
            <a:ext cx="4210050" cy="4351338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I = 1</a:t>
            </a:r>
          </a:p>
          <a:p>
            <a:r>
              <a:rPr lang="en-GB" dirty="0"/>
              <a:t>II = 2</a:t>
            </a:r>
          </a:p>
          <a:p>
            <a:r>
              <a:rPr lang="en-GB" dirty="0"/>
              <a:t>III = 3</a:t>
            </a:r>
          </a:p>
          <a:p>
            <a:r>
              <a:rPr lang="en-GB" dirty="0"/>
              <a:t>IV = 4</a:t>
            </a:r>
          </a:p>
          <a:p>
            <a:r>
              <a:rPr lang="en-GB" dirty="0"/>
              <a:t>V = 5</a:t>
            </a:r>
          </a:p>
          <a:p>
            <a:r>
              <a:rPr lang="en-GB" dirty="0"/>
              <a:t>VI = 6</a:t>
            </a:r>
          </a:p>
          <a:p>
            <a:r>
              <a:rPr lang="en-GB" dirty="0"/>
              <a:t>VII = 7</a:t>
            </a:r>
          </a:p>
          <a:p>
            <a:r>
              <a:rPr lang="en-GB" dirty="0"/>
              <a:t>VIII = 8</a:t>
            </a:r>
          </a:p>
          <a:p>
            <a:r>
              <a:rPr lang="en-GB" dirty="0"/>
              <a:t>IX = 9</a:t>
            </a:r>
          </a:p>
          <a:p>
            <a:r>
              <a:rPr lang="en-GB" dirty="0"/>
              <a:t>X = 10</a:t>
            </a:r>
          </a:p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687D5E6-4495-2C4C-88EB-3CD556F28F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514601" y="1533528"/>
            <a:ext cx="4210050" cy="4351338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XX = 20</a:t>
            </a:r>
          </a:p>
          <a:p>
            <a:r>
              <a:rPr lang="en-GB" dirty="0"/>
              <a:t>XXX = 30</a:t>
            </a:r>
          </a:p>
          <a:p>
            <a:r>
              <a:rPr lang="en-GB" dirty="0"/>
              <a:t>XL = 40</a:t>
            </a:r>
          </a:p>
          <a:p>
            <a:r>
              <a:rPr lang="en-GB" dirty="0"/>
              <a:t>L = 50</a:t>
            </a:r>
          </a:p>
          <a:p>
            <a:r>
              <a:rPr lang="en-GB" dirty="0"/>
              <a:t>LX = 60</a:t>
            </a:r>
          </a:p>
          <a:p>
            <a:r>
              <a:rPr lang="en-GB" dirty="0"/>
              <a:t>LXX = 70</a:t>
            </a:r>
          </a:p>
          <a:p>
            <a:r>
              <a:rPr lang="en-GB" dirty="0"/>
              <a:t>LXXX = 80</a:t>
            </a:r>
          </a:p>
          <a:p>
            <a:r>
              <a:rPr lang="en-GB" dirty="0"/>
              <a:t>XC = 90</a:t>
            </a:r>
          </a:p>
          <a:p>
            <a:r>
              <a:rPr lang="en-GB" dirty="0"/>
              <a:t>C = 100</a:t>
            </a:r>
          </a:p>
          <a:p>
            <a:r>
              <a:rPr lang="en-GB" dirty="0"/>
              <a:t>D = 500, </a:t>
            </a:r>
          </a:p>
          <a:p>
            <a:r>
              <a:rPr lang="en-GB" dirty="0"/>
              <a:t>M = 1000</a:t>
            </a: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91A104-8BAF-7349-895D-E71CE96C2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E238C-C704-47B8-84E8-05A7A8580EFB}" type="slidenum">
              <a:rPr lang="en-GB" smtClean="0"/>
              <a:pPr/>
              <a:t>3</a:t>
            </a:fld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1974DF-26EE-7145-B071-B785F782DE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3619" y="800101"/>
            <a:ext cx="3151713" cy="472757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F5A9BCE-91AC-F84C-A04F-5E6E05FDCB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77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21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16"/>
    </mc:Choice>
    <mc:Fallback xmlns="">
      <p:transition spd="slow" advTm="207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D108F-CBEC-E145-97F7-0CC2409E1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28" y="687387"/>
            <a:ext cx="3194943" cy="1600200"/>
          </a:xfrm>
        </p:spPr>
        <p:txBody>
          <a:bodyPr/>
          <a:lstStyle/>
          <a:p>
            <a:pPr algn="ctr"/>
            <a:r>
              <a:rPr lang="en-US" dirty="0"/>
              <a:t>Using the Chamber Books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2D38E9-B116-024C-93A7-1CBF4A382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E238C-C704-47B8-84E8-05A7A8580EFB}" type="slidenum">
              <a:rPr lang="en-GB" smtClean="0"/>
              <a:pPr/>
              <a:t>4</a:t>
            </a:fld>
            <a:endParaRPr lang="en-GB" dirty="0"/>
          </a:p>
        </p:txBody>
      </p:sp>
      <p:pic>
        <p:nvPicPr>
          <p:cNvPr id="8" name="Google Shape;152;p26">
            <a:extLst>
              <a:ext uri="{FF2B5EF4-FFF2-40B4-BE49-F238E27FC236}">
                <a16:creationId xmlns:a16="http://schemas.microsoft.com/office/drawing/2014/main" id="{94B7FD0F-6F54-B349-B02F-20EFD98A8243}"/>
              </a:ext>
            </a:extLst>
          </p:cNvPr>
          <p:cNvPicPr preferRelativeResize="0">
            <a:picLocks noGrp="1"/>
          </p:cNvPicPr>
          <p:nvPr>
            <p:ph idx="1"/>
          </p:nvPr>
        </p:nvPicPr>
        <p:blipFill rotWithShape="1">
          <a:blip r:embed="rId4">
            <a:alphaModFix/>
          </a:blip>
          <a:srcRect l="50283"/>
          <a:stretch/>
        </p:blipFill>
        <p:spPr>
          <a:xfrm>
            <a:off x="4549637" y="687387"/>
            <a:ext cx="4674035" cy="487362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F721531-F343-6E42-A6DF-0A9F1810B219}"/>
              </a:ext>
            </a:extLst>
          </p:cNvPr>
          <p:cNvSpPr txBox="1"/>
          <p:nvPr/>
        </p:nvSpPr>
        <p:spPr>
          <a:xfrm>
            <a:off x="682328" y="2535140"/>
            <a:ext cx="34324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Don’t be put off by the different monetary system or how the Tudors recorded numbers in their documents! </a:t>
            </a:r>
          </a:p>
          <a:p>
            <a:endParaRPr lang="en-GB" dirty="0"/>
          </a:p>
          <a:p>
            <a:r>
              <a:rPr lang="en-GB" dirty="0"/>
              <a:t>You can always refer back to this PowerPoint or look at the Glossary and Helpful Hints handout.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45CCCED-B080-3044-A8B8-4D2118F905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77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94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12"/>
    </mc:Choice>
    <mc:Fallback xmlns="">
      <p:transition spd="slow" advTm="158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381F6A045358D469B73B1B384031B88" ma:contentTypeVersion="8" ma:contentTypeDescription="Create a new document." ma:contentTypeScope="" ma:versionID="ee28e5cfa16738e387bdecb7d7e82e4f">
  <xsd:schema xmlns:xsd="http://www.w3.org/2001/XMLSchema" xmlns:xs="http://www.w3.org/2001/XMLSchema" xmlns:p="http://schemas.microsoft.com/office/2006/metadata/properties" xmlns:ns1="http://schemas.microsoft.com/sharepoint/v3" xmlns:ns2="e41df966-247e-414a-883a-1f29634b1b0a" targetNamespace="http://schemas.microsoft.com/office/2006/metadata/properties" ma:root="true" ma:fieldsID="0648437cdda48b1e7da381da9bc8f240" ns1:_="" ns2:_="">
    <xsd:import namespace="http://schemas.microsoft.com/sharepoint/v3"/>
    <xsd:import namespace="e41df966-247e-414a-883a-1f29634b1b0a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1df966-247e-414a-883a-1f29634b1b0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4D817DB-9B42-42DF-8D40-70FFE040A139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0C275206-70BC-4D25-A284-4CB582FE037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e41df966-247e-414a-883a-1f29634b1b0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10BA1C0-B186-43B0-AC2C-F755D4A3D04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317</TotalTime>
  <Words>217</Words>
  <Application>Microsoft Macintosh PowerPoint</Application>
  <PresentationFormat>A4 Paper (210x297 mm)</PresentationFormat>
  <Paragraphs>37</Paragraphs>
  <Slides>4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Arial</vt:lpstr>
      <vt:lpstr>Calibri</vt:lpstr>
      <vt:lpstr>Calibri Light</vt:lpstr>
      <vt:lpstr>Raleway</vt:lpstr>
      <vt:lpstr>Trajan Pro</vt:lpstr>
      <vt:lpstr>Office Theme</vt:lpstr>
      <vt:lpstr>A Simple Guide to Tudor Money</vt:lpstr>
      <vt:lpstr>Currency Converter </vt:lpstr>
      <vt:lpstr>Roman Numerals</vt:lpstr>
      <vt:lpstr>Using the Chamber Books</vt:lpstr>
    </vt:vector>
  </TitlesOfParts>
  <Company>The University of Winchester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Sam.Jones</dc:creator>
  <cp:lastModifiedBy>Claire Kennan</cp:lastModifiedBy>
  <cp:revision>40</cp:revision>
  <dcterms:created xsi:type="dcterms:W3CDTF">2018-06-15T12:02:09Z</dcterms:created>
  <dcterms:modified xsi:type="dcterms:W3CDTF">2020-05-15T13:40:17Z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0x010100C381F6A045358D469B73B1B384031B88</vt:lpwstr>
  </property>
</Properties>
</file>