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4"/>
  </p:sldMasterIdLst>
  <p:notesMasterIdLst>
    <p:notesMasterId r:id="rId8"/>
  </p:notesMasterIdLst>
  <p:sldIdLst>
    <p:sldId id="264" r:id="rId5"/>
    <p:sldId id="268" r:id="rId6"/>
    <p:sldId id="271" r:id="rId7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013" autoAdjust="0"/>
    <p:restoredTop sz="94604" autoAdjust="0"/>
  </p:normalViewPr>
  <p:slideViewPr>
    <p:cSldViewPr snapToGrid="0">
      <p:cViewPr varScale="1">
        <p:scale>
          <a:sx n="90" d="100"/>
          <a:sy n="90" d="100"/>
        </p:scale>
        <p:origin x="312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FBB49A-3A14-4784-9898-74D9509B3E82}" type="datetimeFigureOut">
              <a:rPr lang="en-GB" smtClean="0"/>
              <a:t>22/05/2020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04E09E-B44C-4CD0-B629-88792F2215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88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[Image Credits: </a:t>
            </a:r>
            <a:r>
              <a:rPr lang="en-US" dirty="0" err="1"/>
              <a:t>Fredreich</a:t>
            </a:r>
            <a:r>
              <a:rPr lang="en-US" dirty="0"/>
              <a:t> Wilhelm </a:t>
            </a:r>
            <a:r>
              <a:rPr lang="en-US" dirty="0" err="1"/>
              <a:t>Putzger</a:t>
            </a:r>
            <a:r>
              <a:rPr lang="en-US" dirty="0"/>
              <a:t>, </a:t>
            </a:r>
            <a:r>
              <a:rPr lang="en-US" i="1" dirty="0" err="1"/>
              <a:t>Putziger’s</a:t>
            </a:r>
            <a:r>
              <a:rPr lang="en-US" i="1" dirty="0"/>
              <a:t> </a:t>
            </a:r>
            <a:r>
              <a:rPr lang="en-US" i="1" dirty="0" err="1"/>
              <a:t>Historicher</a:t>
            </a:r>
            <a:r>
              <a:rPr lang="en-US" i="1" dirty="0"/>
              <a:t> </a:t>
            </a:r>
            <a:r>
              <a:rPr lang="en-US" i="1" dirty="0" err="1"/>
              <a:t>Schul</a:t>
            </a:r>
            <a:r>
              <a:rPr lang="en-US" i="1" dirty="0"/>
              <a:t>-atlas </a:t>
            </a:r>
            <a:r>
              <a:rPr lang="en-US" i="1" dirty="0" err="1"/>
              <a:t>zur</a:t>
            </a:r>
            <a:r>
              <a:rPr lang="en-US" i="1" dirty="0"/>
              <a:t> </a:t>
            </a:r>
            <a:r>
              <a:rPr lang="en-US" i="1" dirty="0" err="1"/>
              <a:t>alten</a:t>
            </a:r>
            <a:r>
              <a:rPr lang="en-US" i="1" dirty="0"/>
              <a:t>, </a:t>
            </a:r>
            <a:r>
              <a:rPr lang="en-US" i="1" dirty="0" err="1"/>
              <a:t>mittelran</a:t>
            </a:r>
            <a:r>
              <a:rPr lang="en-US" i="1" dirty="0"/>
              <a:t> und </a:t>
            </a:r>
            <a:r>
              <a:rPr lang="en-US" i="1" dirty="0" err="1"/>
              <a:t>neuen</a:t>
            </a:r>
            <a:r>
              <a:rPr lang="en-US" i="1" dirty="0"/>
              <a:t> </a:t>
            </a:r>
            <a:r>
              <a:rPr lang="en-US" i="1" dirty="0" err="1"/>
              <a:t>geschichte</a:t>
            </a:r>
            <a:r>
              <a:rPr lang="en-US" i="1" dirty="0"/>
              <a:t> </a:t>
            </a:r>
            <a:r>
              <a:rPr lang="en-US" i="0" dirty="0"/>
              <a:t>(Leipzig, 1902). Available under the Creative Commons Licence at https://</a:t>
            </a:r>
            <a:r>
              <a:rPr lang="en-US" i="0" dirty="0" err="1"/>
              <a:t>commons.wikimedia.org</a:t>
            </a:r>
            <a:r>
              <a:rPr lang="en-US" i="0" dirty="0"/>
              <a:t>/wiki/File:Deutschland_im_XVI._</a:t>
            </a:r>
            <a:r>
              <a:rPr lang="en-US" i="0" dirty="0" err="1"/>
              <a:t>Jahrhundert</a:t>
            </a:r>
            <a:r>
              <a:rPr lang="en-US" i="0" dirty="0"/>
              <a:t>_(</a:t>
            </a:r>
            <a:r>
              <a:rPr lang="en-US" i="0" dirty="0" err="1"/>
              <a:t>Putzger</a:t>
            </a:r>
            <a:r>
              <a:rPr lang="en-US" i="0" dirty="0"/>
              <a:t>).jpg]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4E09E-B44C-4CD0-B629-88792F2215C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5670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[Image Credit: Unknown Artist, </a:t>
            </a:r>
            <a:r>
              <a:rPr lang="en-GB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Portrait of James IV of Scotland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National Gallery. Available under the Creative Commons Licence at https://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commons.wikimedia.org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/wiki/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File:James_IV_of_Scotland.jpg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4E09E-B44C-4CD0-B629-88792F2215C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092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[Image Credit: Edward Webb, </a:t>
            </a:r>
            <a:r>
              <a:rPr lang="en-US" i="1" dirty="0"/>
              <a:t>Flag of Cornwall </a:t>
            </a:r>
            <a:r>
              <a:rPr lang="en-US" i="0" dirty="0"/>
              <a:t>(2010). Available under the Creative Commons Licence at https://</a:t>
            </a:r>
            <a:r>
              <a:rPr lang="en-US" i="0" dirty="0" err="1"/>
              <a:t>commons.wikimedia.org</a:t>
            </a:r>
            <a:r>
              <a:rPr lang="en-US" i="0" dirty="0"/>
              <a:t>/wiki/</a:t>
            </a:r>
            <a:r>
              <a:rPr lang="en-US" i="0" dirty="0" err="1"/>
              <a:t>File:Cornish_flag_small.jpg</a:t>
            </a:r>
            <a:r>
              <a:rPr lang="en-US" i="0" dirty="0"/>
              <a:t>]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4E09E-B44C-4CD0-B629-88792F2215C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766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771F87-2AE1-3943-9738-685A34FD3F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096"/>
            <a:ext cx="9906000" cy="687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2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8408952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1956040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096"/>
            <a:ext cx="9906000" cy="6870192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63128" y="309817"/>
            <a:ext cx="6784578" cy="2144458"/>
          </a:xfrm>
        </p:spPr>
        <p:txBody>
          <a:bodyPr anchor="t"/>
          <a:lstStyle>
            <a:lvl1pPr>
              <a:defRPr sz="4875">
                <a:latin typeface="Trajan Pro" panose="02020502050506020301" pitchFamily="18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63128" y="1704182"/>
            <a:ext cx="8543925" cy="1500187"/>
          </a:xfrm>
        </p:spPr>
        <p:txBody>
          <a:bodyPr/>
          <a:lstStyle>
            <a:lvl1pPr marL="0" indent="0">
              <a:buNone/>
              <a:defRPr sz="1950" baseline="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 title</a:t>
            </a:r>
          </a:p>
        </p:txBody>
      </p:sp>
    </p:spTree>
    <p:extLst>
      <p:ext uri="{BB962C8B-B14F-4D97-AF65-F5344CB8AC3E}">
        <p14:creationId xmlns:p14="http://schemas.microsoft.com/office/powerpoint/2010/main" val="20989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7722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9698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282983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5/22/20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2706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703635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5/22/20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2029619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7858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8202816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2FE849-1609-C344-97EF-58D7AD6B63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14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49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tiff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tif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6.tiff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8A8F9-E97E-F445-B4C5-90EFF1CBA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44" y="1045028"/>
            <a:ext cx="3395548" cy="2525485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Warbeck &amp; Maximillian, King of the Romans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C701746-2015-7142-9604-F967245EC8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717613" y="918535"/>
            <a:ext cx="5612493" cy="442422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A675B8-624A-2E49-B9FE-260551902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733099-33B9-2F40-9E84-0B87AAA86183}"/>
              </a:ext>
            </a:extLst>
          </p:cNvPr>
          <p:cNvSpPr txBox="1"/>
          <p:nvPr/>
        </p:nvSpPr>
        <p:spPr>
          <a:xfrm>
            <a:off x="575894" y="3727352"/>
            <a:ext cx="2787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Opposite: The Holy Roman Empire in the 16</a:t>
            </a:r>
            <a:r>
              <a:rPr lang="en-US" baseline="30000" dirty="0"/>
              <a:t>th</a:t>
            </a:r>
            <a:r>
              <a:rPr lang="en-US" dirty="0"/>
              <a:t> century.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F59D82A-9975-974F-BCFD-50ED81AD72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09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54"/>
    </mc:Choice>
    <mc:Fallback>
      <p:transition spd="slow" advTm="31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E8083-3F75-B54F-A868-5265BDF93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294" y="413657"/>
            <a:ext cx="4297106" cy="16002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Warbeck &amp; James IV of Scotland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2AB4F13-F2FD-BB4D-A753-FBBED819A3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953000" y="719976"/>
            <a:ext cx="3834606" cy="489977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211B3E-D6BE-C74C-B1B3-6D89983B8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11B843-8646-9F45-8D3C-FDBFFD94C35C}"/>
              </a:ext>
            </a:extLst>
          </p:cNvPr>
          <p:cNvSpPr txBox="1"/>
          <p:nvPr/>
        </p:nvSpPr>
        <p:spPr>
          <a:xfrm>
            <a:off x="435428" y="2373057"/>
            <a:ext cx="41365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1495 – failed attempt to invade England and Warbeck goes to Scotland.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January 1496 Warbeck marries Lady Katherine Gordon.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September 1496 Warbeck and James IV launch an unsuccessful invasion of England.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EBFC5AD-2440-E34C-9221-3A39F9C2D3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1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37"/>
    </mc:Choice>
    <mc:Fallback xmlns="">
      <p:transition spd="slow" advTm="49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F5C1E-A137-6E46-BBCA-375270184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8" y="457200"/>
            <a:ext cx="3829050" cy="16002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Warbeck &amp; the Cornish Rebellion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BDDC5E-F50B-A54F-8B63-56F138FDED1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May 1497 rebellion against Henry VII’s taxes in Cornwall.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Rebels defeated by Henry’s troops at </a:t>
            </a:r>
            <a:r>
              <a:rPr lang="en-US" sz="2000" dirty="0" err="1"/>
              <a:t>Blackheath</a:t>
            </a:r>
            <a:r>
              <a:rPr lang="en-US" sz="2000" dirty="0"/>
              <a:t>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Warbeck capitalizes on Cornwall’s rebellious mood to form his own rebel army.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Failed attack on Exeter.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Warbeck is forced to flee. 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76C68E-FAE3-7B4A-90D5-A5BDE6A2A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ABE3A6A-8867-7E4E-8E80-F6E4301ACB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459187" y="1408907"/>
            <a:ext cx="4764485" cy="38115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7B70F93-7BE1-EF4A-B969-C9B6A319DF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42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303"/>
    </mc:Choice>
    <mc:Fallback>
      <p:transition spd="slow" advTm="62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81F6A045358D469B73B1B384031B88" ma:contentTypeVersion="8" ma:contentTypeDescription="Create a new document." ma:contentTypeScope="" ma:versionID="ee28e5cfa16738e387bdecb7d7e82e4f">
  <xsd:schema xmlns:xsd="http://www.w3.org/2001/XMLSchema" xmlns:xs="http://www.w3.org/2001/XMLSchema" xmlns:p="http://schemas.microsoft.com/office/2006/metadata/properties" xmlns:ns1="http://schemas.microsoft.com/sharepoint/v3" xmlns:ns2="e41df966-247e-414a-883a-1f29634b1b0a" targetNamespace="http://schemas.microsoft.com/office/2006/metadata/properties" ma:root="true" ma:fieldsID="0648437cdda48b1e7da381da9bc8f240" ns1:_="" ns2:_="">
    <xsd:import namespace="http://schemas.microsoft.com/sharepoint/v3"/>
    <xsd:import namespace="e41df966-247e-414a-883a-1f29634b1b0a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1df966-247e-414a-883a-1f29634b1b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4D817DB-9B42-42DF-8D40-70FFE040A139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0C275206-70BC-4D25-A284-4CB582FE03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41df966-247e-414a-883a-1f29634b1b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10BA1C0-B186-43B0-AC2C-F755D4A3D04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349</TotalTime>
  <Words>252</Words>
  <Application>Microsoft Macintosh PowerPoint</Application>
  <PresentationFormat>A4 Paper (210x297 mm)</PresentationFormat>
  <Paragraphs>21</Paragraphs>
  <Slides>3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Trajan Pro</vt:lpstr>
      <vt:lpstr>Office Theme</vt:lpstr>
      <vt:lpstr>Warbeck &amp; Maximillian, King of the Romans</vt:lpstr>
      <vt:lpstr>Warbeck &amp; James IV of Scotland</vt:lpstr>
      <vt:lpstr>Warbeck &amp; the Cornish Rebellion</vt:lpstr>
    </vt:vector>
  </TitlesOfParts>
  <Company>The University of Winchester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Sam.Jones</dc:creator>
  <cp:lastModifiedBy>Claire Kennan</cp:lastModifiedBy>
  <cp:revision>53</cp:revision>
  <dcterms:created xsi:type="dcterms:W3CDTF">2018-06-15T12:02:09Z</dcterms:created>
  <dcterms:modified xsi:type="dcterms:W3CDTF">2020-05-22T13:19:29Z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0x010100C381F6A045358D469B73B1B384031B88</vt:lpwstr>
  </property>
</Properties>
</file>