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9"/>
  </p:notesMasterIdLst>
  <p:sldIdLst>
    <p:sldId id="259" r:id="rId5"/>
    <p:sldId id="260" r:id="rId6"/>
    <p:sldId id="261" r:id="rId7"/>
    <p:sldId id="264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5091" autoAdjust="0"/>
  </p:normalViewPr>
  <p:slideViewPr>
    <p:cSldViewPr snapToGrid="0">
      <p:cViewPr varScale="1">
        <p:scale>
          <a:sx n="94" d="100"/>
          <a:sy n="94" d="100"/>
        </p:scale>
        <p:origin x="13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BB49A-3A14-4784-9898-74D9509B3E82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E09E-B44C-4CD0-B629-88792F221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8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nry_Tudor_of_England_cropped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 Credit: Cropped image of Henry Tudor of England. Available under the Creative Commons Licence at  </a:t>
            </a:r>
            <a:r>
              <a:rPr lang="en-US" sz="1200" dirty="0">
                <a:hlinkClick r:id="rId3"/>
              </a:rPr>
              <a:t>https://commons.wikimedia.org/wiki/File:Henry_Tudor_of_England_cropped.jpg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73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 credit: Map of Flanders, </a:t>
            </a:r>
            <a:r>
              <a:rPr lang="en-US" sz="1200" dirty="0" err="1"/>
              <a:t>Vlaanderen</a:t>
            </a:r>
            <a:r>
              <a:rPr lang="en-US" sz="1200" dirty="0"/>
              <a:t> </a:t>
            </a:r>
            <a:r>
              <a:rPr lang="en-US" sz="1200" dirty="0" err="1"/>
              <a:t>Artesie</a:t>
            </a:r>
            <a:r>
              <a:rPr lang="en-US" sz="1200" dirty="0"/>
              <a:t>, 1477. Available under the Creative Commons Licence at https://</a:t>
            </a:r>
            <a:r>
              <a:rPr lang="en-US" sz="1200" dirty="0" err="1"/>
              <a:t>commons.wikimedia.org</a:t>
            </a:r>
            <a:r>
              <a:rPr lang="en-US" sz="1200" dirty="0"/>
              <a:t>/wiki/File:VlaanderenArtesie1477.png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9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 credit: Map of Flanders, </a:t>
            </a:r>
            <a:r>
              <a:rPr lang="en-US" sz="1200" dirty="0" err="1"/>
              <a:t>Vlaanderen</a:t>
            </a:r>
            <a:r>
              <a:rPr lang="en-US" sz="1200" dirty="0"/>
              <a:t> </a:t>
            </a:r>
            <a:r>
              <a:rPr lang="en-US" sz="1200" dirty="0" err="1"/>
              <a:t>Artesie</a:t>
            </a:r>
            <a:r>
              <a:rPr lang="en-US" sz="1200" dirty="0"/>
              <a:t>, 1477. Available under the Creative Commons Licence at https://</a:t>
            </a:r>
            <a:r>
              <a:rPr lang="en-US" sz="1200" dirty="0" err="1"/>
              <a:t>commons.wikimedia.org</a:t>
            </a:r>
            <a:r>
              <a:rPr lang="en-US" sz="1200" dirty="0"/>
              <a:t>/wiki/File:VlaanderenArtesie1477.png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6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 Credit: </a:t>
            </a:r>
            <a:r>
              <a:rPr lang="en-US" dirty="0"/>
              <a:t>Rasiel Suarez, Henry VII </a:t>
            </a:r>
            <a:r>
              <a:rPr lang="en-US" dirty="0" err="1"/>
              <a:t>Groat</a:t>
            </a:r>
            <a:r>
              <a:rPr lang="en-US" dirty="0"/>
              <a:t> struck 1505. Available under the Creative Commons Licence at  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File:Henry_VII_groat.jpg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55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71F87-2AE1-3943-9738-685A34FD3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089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5604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6" y="365126"/>
            <a:ext cx="483017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695" y="1801019"/>
            <a:ext cx="4830174" cy="38826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182452" y="266701"/>
            <a:ext cx="4478175" cy="5511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696" y="5969795"/>
            <a:ext cx="4964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5900"/>
            <a:ext cx="1021556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29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3128" y="309817"/>
            <a:ext cx="6784578" cy="2144458"/>
          </a:xfrm>
        </p:spPr>
        <p:txBody>
          <a:bodyPr anchor="t"/>
          <a:lstStyle>
            <a:lvl1pPr>
              <a:defRPr sz="4875">
                <a:latin typeface="Trajan Pro" panose="02020502050506020301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3128" y="1704182"/>
            <a:ext cx="8543925" cy="1500187"/>
          </a:xfrm>
        </p:spPr>
        <p:txBody>
          <a:bodyPr/>
          <a:lstStyle>
            <a:lvl1pPr marL="0" indent="0">
              <a:buNone/>
              <a:defRPr sz="1950" baseline="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098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2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298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363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0296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5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20281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FE849-1609-C344-97EF-58D7AD6B6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4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tif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5.tif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6.tiff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73" y="2646312"/>
            <a:ext cx="4830173" cy="1325563"/>
          </a:xfrm>
        </p:spPr>
        <p:txBody>
          <a:bodyPr/>
          <a:lstStyle/>
          <a:p>
            <a:pPr algn="ctr"/>
            <a:r>
              <a:rPr lang="en-GB" dirty="0"/>
              <a:t>Why was Calais important?</a:t>
            </a:r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BFCF1170-2C61-8941-BFA9-6F7F675B7D78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5">
            <a:alphaModFix/>
          </a:blip>
          <a:srcRect t="1920" b="1920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B8A8704-20D4-BA40-8C41-CCDE38DB9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94"/>
    </mc:Choice>
    <mc:Fallback xmlns="">
      <p:transition spd="slow" advTm="22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4CFEA3A-5A22-1A42-914C-7C99E920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63" y="671513"/>
            <a:ext cx="3194943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Location of Calais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277E8F9-1C16-704B-8460-552651F2D6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1409" b="1409"/>
          <a:stretch>
            <a:fillRect/>
          </a:stretch>
        </p:blipFill>
        <p:spPr>
          <a:xfrm>
            <a:off x="4308321" y="601665"/>
            <a:ext cx="5014913" cy="48736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037DAB-ED7B-3D42-922A-0E437E5200DE}"/>
              </a:ext>
            </a:extLst>
          </p:cNvPr>
          <p:cNvCxnSpPr>
            <a:cxnSpLocks/>
          </p:cNvCxnSpPr>
          <p:nvPr/>
        </p:nvCxnSpPr>
        <p:spPr>
          <a:xfrm>
            <a:off x="3665906" y="1643063"/>
            <a:ext cx="1287094" cy="4143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653037E-FFBA-1949-8605-C579E9AF1C58}"/>
              </a:ext>
            </a:extLst>
          </p:cNvPr>
          <p:cNvSpPr txBox="1"/>
          <p:nvPr/>
        </p:nvSpPr>
        <p:spPr>
          <a:xfrm>
            <a:off x="311073" y="2770122"/>
            <a:ext cx="3514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Excellent military and diplomatic stronghold.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access to France, Burgundy and continental Europe.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 sea crossing from England.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4A23E6B-288B-7644-B7A5-76468447FE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3"/>
    </mc:Choice>
    <mc:Fallback xmlns="">
      <p:transition spd="slow" advTm="19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6FD5BD-FEE0-2949-8546-40CEB1DB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The Capture of Calais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ED9C94-9FAD-C548-ACE5-5A2378372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632497" cy="38115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Calais was captured by King Edward III in 1347 during the Hundred Years War (1337-1453).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1360 Treaty of </a:t>
            </a:r>
            <a:r>
              <a:rPr lang="en-US" sz="2000" dirty="0" err="1"/>
              <a:t>Brétigny</a:t>
            </a:r>
            <a:r>
              <a:rPr lang="en-US" sz="2000" dirty="0"/>
              <a:t> – Calais placed under English rule in perpetuity (forever).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Pale of Calais – area of land surrounding the town of Calais itself (shown opposite in yellow).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3" name="Picture Placeholder 3">
            <a:extLst>
              <a:ext uri="{FF2B5EF4-FFF2-40B4-BE49-F238E27FC236}">
                <a16:creationId xmlns:a16="http://schemas.microsoft.com/office/drawing/2014/main" id="{83B27917-9913-DD4E-9631-C041CE155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t="1409" b="1409"/>
          <a:stretch>
            <a:fillRect/>
          </a:stretch>
        </p:blipFill>
        <p:spPr>
          <a:xfrm>
            <a:off x="4512048" y="962215"/>
            <a:ext cx="4560234" cy="44317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95E5893-AC46-1348-BDC2-90BC39A9E86B}"/>
              </a:ext>
            </a:extLst>
          </p:cNvPr>
          <p:cNvSpPr/>
          <p:nvPr/>
        </p:nvSpPr>
        <p:spPr>
          <a:xfrm>
            <a:off x="4953000" y="2057400"/>
            <a:ext cx="1483659" cy="93681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B8BC128-E14B-564F-B38B-29A7F977C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16"/>
    </mc:Choice>
    <mc:Fallback xmlns="">
      <p:transition spd="slow" advTm="40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D61229BD-D4E4-AA4F-9413-A02B15A6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Calais as a Staple Port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A51B650-B2A3-1C42-8894-FC031CC40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314575"/>
            <a:ext cx="3868440" cy="315753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Calais was made a Staple Port in 1363.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Certain exports (including wool) had to go through Calais so the king could collect taxes.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Maintaining Calais was expensive.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B574DB-5B90-2541-9874-DBFE0671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1" name="Content Placeholder 1">
            <a:extLst>
              <a:ext uri="{FF2B5EF4-FFF2-40B4-BE49-F238E27FC236}">
                <a16:creationId xmlns:a16="http://schemas.microsoft.com/office/drawing/2014/main" id="{812D124B-6F4F-CB4E-A057-C345F0683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31594" y="1868487"/>
            <a:ext cx="3175000" cy="31115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9D5C5DB-9DDF-D341-B3BD-C544161C0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44"/>
    </mc:Choice>
    <mc:Fallback xmlns="">
      <p:transition spd="slow" advTm="42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1F6A045358D469B73B1B384031B88" ma:contentTypeVersion="8" ma:contentTypeDescription="Create a new document." ma:contentTypeScope="" ma:versionID="ee28e5cfa16738e387bdecb7d7e82e4f">
  <xsd:schema xmlns:xsd="http://www.w3.org/2001/XMLSchema" xmlns:xs="http://www.w3.org/2001/XMLSchema" xmlns:p="http://schemas.microsoft.com/office/2006/metadata/properties" xmlns:ns1="http://schemas.microsoft.com/sharepoint/v3" xmlns:ns2="e41df966-247e-414a-883a-1f29634b1b0a" targetNamespace="http://schemas.microsoft.com/office/2006/metadata/properties" ma:root="true" ma:fieldsID="0648437cdda48b1e7da381da9bc8f240" ns1:_="" ns2:_="">
    <xsd:import namespace="http://schemas.microsoft.com/sharepoint/v3"/>
    <xsd:import namespace="e41df966-247e-414a-883a-1f29634b1b0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df966-247e-414a-883a-1f29634b1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D817DB-9B42-42DF-8D40-70FFE040A1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10BA1C0-B186-43B0-AC2C-F755D4A3D0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75206-70BC-4D25-A284-4CB582FE0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1df966-247e-414a-883a-1f29634b1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276</Words>
  <Application>Microsoft Macintosh PowerPoint</Application>
  <PresentationFormat>A4 Paper (210x297 mm)</PresentationFormat>
  <Paragraphs>24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Raleway</vt:lpstr>
      <vt:lpstr>Trajan Pro</vt:lpstr>
      <vt:lpstr>Office Theme</vt:lpstr>
      <vt:lpstr>Why was Calais important?</vt:lpstr>
      <vt:lpstr>Location of Calais</vt:lpstr>
      <vt:lpstr>The Capture of Calais</vt:lpstr>
      <vt:lpstr>Calais as a Staple Port</vt:lpstr>
    </vt:vector>
  </TitlesOfParts>
  <Company>The University of Winchester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Sam.Jones</dc:creator>
  <cp:lastModifiedBy>Claire Kennan</cp:lastModifiedBy>
  <cp:revision>82</cp:revision>
  <dcterms:created xsi:type="dcterms:W3CDTF">2018-06-15T12:02:09Z</dcterms:created>
  <dcterms:modified xsi:type="dcterms:W3CDTF">2020-06-06T10:05:21Z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0x010100C381F6A045358D469B73B1B384031B88</vt:lpwstr>
  </property>
</Properties>
</file>