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8" r:id="rId4"/>
  </p:sldMasterIdLst>
  <p:notesMasterIdLst>
    <p:notesMasterId r:id="rId10"/>
  </p:notesMasterIdLst>
  <p:sldIdLst>
    <p:sldId id="258" r:id="rId5"/>
    <p:sldId id="265" r:id="rId6"/>
    <p:sldId id="266" r:id="rId7"/>
    <p:sldId id="267" r:id="rId8"/>
    <p:sldId id="269" r:id="rId9"/>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00" autoAdjust="0"/>
    <p:restoredTop sz="95091" autoAdjust="0"/>
  </p:normalViewPr>
  <p:slideViewPr>
    <p:cSldViewPr snapToGrid="0">
      <p:cViewPr varScale="1">
        <p:scale>
          <a:sx n="94" d="100"/>
          <a:sy n="94" d="100"/>
        </p:scale>
        <p:origin x="1376" y="19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 d="1"/>
        <a:sy n="1" d="1"/>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theme" Target="theme/theme1.xml"/><Relationship Id="rId3" Type="http://schemas.openxmlformats.org/officeDocument/2006/relationships/customXml" Target="../customXml/item3.xml"/><Relationship Id="rId7" Type="http://schemas.openxmlformats.org/officeDocument/2006/relationships/slide" Target="slides/slide3.xml"/><Relationship Id="rId12" Type="http://schemas.openxmlformats.org/officeDocument/2006/relationships/viewProps" Target="viewProps.xml"/><Relationship Id="rId2" Type="http://schemas.openxmlformats.org/officeDocument/2006/relationships/customXml" Target="../customXml/item2.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presProps" Target="presProps.xml"/><Relationship Id="rId5" Type="http://schemas.openxmlformats.org/officeDocument/2006/relationships/slide" Target="slides/slide1.xml"/><Relationship Id="rId10"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BFBB49A-3A14-4784-9898-74D9509B3E82}" type="datetimeFigureOut">
              <a:rPr lang="en-GB" smtClean="0"/>
              <a:t>06/06/2020</a:t>
            </a:fld>
            <a:endParaRPr lang="en-GB"/>
          </a:p>
        </p:txBody>
      </p:sp>
      <p:sp>
        <p:nvSpPr>
          <p:cNvPr id="4" name="Slide Image Placeholder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004E09E-B44C-4CD0-B629-88792F2215CC}" type="slidenum">
              <a:rPr lang="en-GB" smtClean="0"/>
              <a:t>‹#›</a:t>
            </a:fld>
            <a:endParaRPr lang="en-GB"/>
          </a:p>
        </p:txBody>
      </p:sp>
    </p:spTree>
    <p:extLst>
      <p:ext uri="{BB962C8B-B14F-4D97-AF65-F5344CB8AC3E}">
        <p14:creationId xmlns:p14="http://schemas.microsoft.com/office/powerpoint/2010/main" val="32068879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https://commons.wikimedia.org/wiki/File:Sheep_pen_(Luttrell_Psalter).pn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3" Type="http://schemas.openxmlformats.org/officeDocument/2006/relationships/hyperlink" Target="https://commons.wikimedia.org/wiki/File:Citadelle_de_Calais_en_2013_17.jpg" TargetMode="External"/><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commons.wikimedia.org/wiki/File:Henry_Tudor_of_England_cropped.jpg"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Sheep pen as shown in the Luttrell Psalter (c.1325-1335), in </a:t>
            </a:r>
            <a:r>
              <a:rPr lang="en-GB" sz="1200" b="0" i="0" kern="1200" dirty="0">
                <a:solidFill>
                  <a:schemeClr val="tx1"/>
                </a:solidFill>
                <a:effectLst/>
                <a:latin typeface="+mn-lt"/>
                <a:ea typeface="+mn-ea"/>
                <a:cs typeface="+mn-cs"/>
              </a:rPr>
              <a:t>Linda </a:t>
            </a:r>
            <a:r>
              <a:rPr lang="en-GB" sz="1200" b="0" i="0" kern="1200" dirty="0" err="1">
                <a:solidFill>
                  <a:schemeClr val="tx1"/>
                </a:solidFill>
                <a:effectLst/>
                <a:latin typeface="+mn-lt"/>
                <a:ea typeface="+mn-ea"/>
                <a:cs typeface="+mn-cs"/>
              </a:rPr>
              <a:t>Kalof</a:t>
            </a:r>
            <a:r>
              <a:rPr lang="en-GB" sz="1200" b="0" i="0" kern="1200" dirty="0">
                <a:solidFill>
                  <a:schemeClr val="tx1"/>
                </a:solidFill>
                <a:effectLst/>
                <a:latin typeface="+mn-lt"/>
                <a:ea typeface="+mn-ea"/>
                <a:cs typeface="+mn-cs"/>
              </a:rPr>
              <a:t>, Looking at Animals in Human History (</a:t>
            </a:r>
            <a:r>
              <a:rPr lang="en-GB" sz="1200" b="0" i="0" kern="1200" dirty="0" err="1">
                <a:solidFill>
                  <a:schemeClr val="tx1"/>
                </a:solidFill>
                <a:effectLst/>
                <a:latin typeface="+mn-lt"/>
                <a:ea typeface="+mn-ea"/>
                <a:cs typeface="+mn-cs"/>
              </a:rPr>
              <a:t>Reaktion</a:t>
            </a:r>
            <a:r>
              <a:rPr lang="en-GB" sz="1200" b="0" i="0" kern="1200" dirty="0">
                <a:solidFill>
                  <a:schemeClr val="tx1"/>
                </a:solidFill>
                <a:effectLst/>
                <a:latin typeface="+mn-lt"/>
                <a:ea typeface="+mn-ea"/>
                <a:cs typeface="+mn-cs"/>
              </a:rPr>
              <a:t> Books, 2007). Available under the Creative commons licence at </a:t>
            </a:r>
            <a:r>
              <a:rPr lang="en-GB" dirty="0">
                <a:hlinkClick r:id="rId3"/>
              </a:rPr>
              <a:t>https://commons.wikimedia.org/wiki/File:Sheep_pen_(Luttrell_Psalter).png</a:t>
            </a:r>
            <a:endParaRPr lang="en-US" dirty="0"/>
          </a:p>
        </p:txBody>
      </p:sp>
      <p:sp>
        <p:nvSpPr>
          <p:cNvPr id="4" name="Slide Number Placeholder 3"/>
          <p:cNvSpPr>
            <a:spLocks noGrp="1"/>
          </p:cNvSpPr>
          <p:nvPr>
            <p:ph type="sldNum" sz="quarter" idx="5"/>
          </p:nvPr>
        </p:nvSpPr>
        <p:spPr/>
        <p:txBody>
          <a:bodyPr/>
          <a:lstStyle/>
          <a:p>
            <a:fld id="{A004E09E-B44C-4CD0-B629-88792F2215CC}" type="slidenum">
              <a:rPr lang="en-GB" smtClean="0"/>
              <a:t>1</a:t>
            </a:fld>
            <a:endParaRPr lang="en-GB"/>
          </a:p>
        </p:txBody>
      </p:sp>
    </p:spTree>
    <p:extLst>
      <p:ext uri="{BB962C8B-B14F-4D97-AF65-F5344CB8AC3E}">
        <p14:creationId xmlns:p14="http://schemas.microsoft.com/office/powerpoint/2010/main" val="8743913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Image Credit: Citadel of Calais, France, Base </a:t>
            </a:r>
            <a:r>
              <a:rPr lang="en-US" dirty="0" err="1"/>
              <a:t>Mérimée</a:t>
            </a:r>
            <a:r>
              <a:rPr lang="en-US" dirty="0"/>
              <a:t>, PA00108247. Available under the Creative Commons Licence at </a:t>
            </a:r>
            <a:r>
              <a:rPr lang="en-GB" dirty="0">
                <a:hlinkClick r:id="rId3"/>
              </a:rPr>
              <a:t>https://commons.wikimedia.org/wiki/File:Citadelle_de_Calais_en_2013_17.jpg</a:t>
            </a:r>
            <a:endParaRPr lang="en-US" dirty="0"/>
          </a:p>
          <a:p>
            <a:endParaRPr lang="en-US" dirty="0"/>
          </a:p>
        </p:txBody>
      </p:sp>
      <p:sp>
        <p:nvSpPr>
          <p:cNvPr id="4" name="Slide Number Placeholder 3"/>
          <p:cNvSpPr>
            <a:spLocks noGrp="1"/>
          </p:cNvSpPr>
          <p:nvPr>
            <p:ph type="sldNum" sz="quarter" idx="5"/>
          </p:nvPr>
        </p:nvSpPr>
        <p:spPr/>
        <p:txBody>
          <a:bodyPr/>
          <a:lstStyle/>
          <a:p>
            <a:fld id="{A004E09E-B44C-4CD0-B629-88792F2215CC}" type="slidenum">
              <a:rPr lang="en-GB" smtClean="0"/>
              <a:t>2</a:t>
            </a:fld>
            <a:endParaRPr lang="en-GB"/>
          </a:p>
        </p:txBody>
      </p:sp>
    </p:spTree>
    <p:extLst>
      <p:ext uri="{BB962C8B-B14F-4D97-AF65-F5344CB8AC3E}">
        <p14:creationId xmlns:p14="http://schemas.microsoft.com/office/powerpoint/2010/main" val="20256366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Image Credit: Cropped image of Henry Tudor of England. Available under the Creative Commons Licence at  </a:t>
            </a:r>
            <a:r>
              <a:rPr lang="en-US" sz="1200" dirty="0">
                <a:hlinkClick r:id="rId3"/>
              </a:rPr>
              <a:t>https://commons.wikimedia.org/wiki/File:Henry_Tudor_of_England_cropped.jpg</a:t>
            </a:r>
            <a:endParaRPr lang="en-US" sz="1200" dirty="0"/>
          </a:p>
          <a:p>
            <a:endParaRPr lang="en-US" dirty="0"/>
          </a:p>
        </p:txBody>
      </p:sp>
      <p:sp>
        <p:nvSpPr>
          <p:cNvPr id="4" name="Slide Number Placeholder 3"/>
          <p:cNvSpPr>
            <a:spLocks noGrp="1"/>
          </p:cNvSpPr>
          <p:nvPr>
            <p:ph type="sldNum" sz="quarter" idx="5"/>
          </p:nvPr>
        </p:nvSpPr>
        <p:spPr/>
        <p:txBody>
          <a:bodyPr/>
          <a:lstStyle/>
          <a:p>
            <a:fld id="{A004E09E-B44C-4CD0-B629-88792F2215CC}" type="slidenum">
              <a:rPr lang="en-GB" smtClean="0"/>
              <a:t>3</a:t>
            </a:fld>
            <a:endParaRPr lang="en-GB"/>
          </a:p>
        </p:txBody>
      </p:sp>
    </p:spTree>
    <p:extLst>
      <p:ext uri="{BB962C8B-B14F-4D97-AF65-F5344CB8AC3E}">
        <p14:creationId xmlns:p14="http://schemas.microsoft.com/office/powerpoint/2010/main" val="1066893919"/>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en-GB"/>
              <a:t>Click to edit Master title style</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6/6/20</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8F63A3B-78C7-47BE-AE5E-E10140E04643}" type="slidenum">
              <a:rPr lang="en-US" dirty="0"/>
              <a:t>‹#›</a:t>
            </a:fld>
            <a:endParaRPr lang="en-US" dirty="0"/>
          </a:p>
        </p:txBody>
      </p:sp>
      <p:pic>
        <p:nvPicPr>
          <p:cNvPr id="7" name="Picture 6">
            <a:extLst>
              <a:ext uri="{FF2B5EF4-FFF2-40B4-BE49-F238E27FC236}">
                <a16:creationId xmlns:a16="http://schemas.microsoft.com/office/drawing/2014/main" id="{34771F87-2AE1-3943-9738-685A34FD3F1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96"/>
            <a:ext cx="9906000" cy="6870192"/>
          </a:xfrm>
          <a:prstGeom prst="rect">
            <a:avLst/>
          </a:prstGeom>
        </p:spPr>
      </p:pic>
    </p:spTree>
    <p:extLst>
      <p:ext uri="{BB962C8B-B14F-4D97-AF65-F5344CB8AC3E}">
        <p14:creationId xmlns:p14="http://schemas.microsoft.com/office/powerpoint/2010/main" val="565227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6/6/20</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DE238C-C704-47B8-84E8-05A7A8580EFB}" type="slidenum">
              <a:rPr lang="en-GB" smtClean="0"/>
              <a:pPr/>
              <a:t>‹#›</a:t>
            </a:fld>
            <a:endParaRPr lang="en-GB" dirty="0"/>
          </a:p>
        </p:txBody>
      </p:sp>
    </p:spTree>
    <p:extLst>
      <p:ext uri="{BB962C8B-B14F-4D97-AF65-F5344CB8AC3E}">
        <p14:creationId xmlns:p14="http://schemas.microsoft.com/office/powerpoint/2010/main" val="3088408952"/>
      </p:ext>
    </p:extLst>
  </p:cSld>
  <p:clrMapOvr>
    <a:masterClrMapping/>
  </p:clrMapOvr>
  <p:hf hdr="0"/>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en-GB"/>
              <a:t>Click to edit Master title style</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6/6/20</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DE238C-C704-47B8-84E8-05A7A8580EFB}" type="slidenum">
              <a:rPr lang="en-GB" smtClean="0"/>
              <a:pPr/>
              <a:t>‹#›</a:t>
            </a:fld>
            <a:endParaRPr lang="en-GB" dirty="0"/>
          </a:p>
        </p:txBody>
      </p:sp>
    </p:spTree>
    <p:extLst>
      <p:ext uri="{BB962C8B-B14F-4D97-AF65-F5344CB8AC3E}">
        <p14:creationId xmlns:p14="http://schemas.microsoft.com/office/powerpoint/2010/main" val="2031956040"/>
      </p:ext>
    </p:extLst>
  </p:cSld>
  <p:clrMapOvr>
    <a:masterClrMapping/>
  </p:clrMapOvr>
  <p:hf hdr="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0" y="-6096"/>
            <a:ext cx="9906000" cy="6870192"/>
          </a:xfrm>
          <a:prstGeom prst="rect">
            <a:avLst/>
          </a:prstGeom>
        </p:spPr>
      </p:pic>
      <p:sp>
        <p:nvSpPr>
          <p:cNvPr id="14" name="Title 1"/>
          <p:cNvSpPr>
            <a:spLocks noGrp="1"/>
          </p:cNvSpPr>
          <p:nvPr>
            <p:ph type="title" hasCustomPrompt="1"/>
          </p:nvPr>
        </p:nvSpPr>
        <p:spPr>
          <a:xfrm>
            <a:off x="263128" y="309817"/>
            <a:ext cx="6784578" cy="2144458"/>
          </a:xfrm>
        </p:spPr>
        <p:txBody>
          <a:bodyPr anchor="t"/>
          <a:lstStyle>
            <a:lvl1pPr>
              <a:defRPr sz="4875">
                <a:latin typeface="Trajan Pro" panose="02020502050506020301" pitchFamily="18" charset="0"/>
              </a:defRPr>
            </a:lvl1pPr>
          </a:lstStyle>
          <a:p>
            <a:r>
              <a:rPr lang="en-US" dirty="0"/>
              <a:t>Click to edit title</a:t>
            </a:r>
            <a:endParaRPr lang="en-GB" dirty="0"/>
          </a:p>
        </p:txBody>
      </p:sp>
      <p:sp>
        <p:nvSpPr>
          <p:cNvPr id="15" name="Text Placeholder 2"/>
          <p:cNvSpPr>
            <a:spLocks noGrp="1"/>
          </p:cNvSpPr>
          <p:nvPr>
            <p:ph type="body" idx="1" hasCustomPrompt="1"/>
          </p:nvPr>
        </p:nvSpPr>
        <p:spPr>
          <a:xfrm>
            <a:off x="263128" y="1704182"/>
            <a:ext cx="8543925" cy="1500187"/>
          </a:xfrm>
        </p:spPr>
        <p:txBody>
          <a:bodyPr/>
          <a:lstStyle>
            <a:lvl1pPr marL="0" indent="0">
              <a:buNone/>
              <a:defRPr sz="1950" baseline="0">
                <a:solidFill>
                  <a:schemeClr val="tx1">
                    <a:tint val="75000"/>
                  </a:schemeClr>
                </a:solidFill>
              </a:defRPr>
            </a:lvl1pPr>
            <a:lvl2pPr marL="371475" indent="0">
              <a:buNone/>
              <a:defRPr sz="1625">
                <a:solidFill>
                  <a:schemeClr val="tx1">
                    <a:tint val="75000"/>
                  </a:schemeClr>
                </a:solidFill>
              </a:defRPr>
            </a:lvl2pPr>
            <a:lvl3pPr marL="742950" indent="0">
              <a:buNone/>
              <a:defRPr sz="1463">
                <a:solidFill>
                  <a:schemeClr val="tx1">
                    <a:tint val="75000"/>
                  </a:schemeClr>
                </a:solidFill>
              </a:defRPr>
            </a:lvl3pPr>
            <a:lvl4pPr marL="1114425" indent="0">
              <a:buNone/>
              <a:defRPr sz="1300">
                <a:solidFill>
                  <a:schemeClr val="tx1">
                    <a:tint val="75000"/>
                  </a:schemeClr>
                </a:solidFill>
              </a:defRPr>
            </a:lvl4pPr>
            <a:lvl5pPr marL="1485900" indent="0">
              <a:buNone/>
              <a:defRPr sz="1300">
                <a:solidFill>
                  <a:schemeClr val="tx1">
                    <a:tint val="75000"/>
                  </a:schemeClr>
                </a:solidFill>
              </a:defRPr>
            </a:lvl5pPr>
            <a:lvl6pPr marL="1857375" indent="0">
              <a:buNone/>
              <a:defRPr sz="1300">
                <a:solidFill>
                  <a:schemeClr val="tx1">
                    <a:tint val="75000"/>
                  </a:schemeClr>
                </a:solidFill>
              </a:defRPr>
            </a:lvl6pPr>
            <a:lvl7pPr marL="2228850" indent="0">
              <a:buNone/>
              <a:defRPr sz="1300">
                <a:solidFill>
                  <a:schemeClr val="tx1">
                    <a:tint val="75000"/>
                  </a:schemeClr>
                </a:solidFill>
              </a:defRPr>
            </a:lvl7pPr>
            <a:lvl8pPr marL="2600325" indent="0">
              <a:buNone/>
              <a:defRPr sz="1300">
                <a:solidFill>
                  <a:schemeClr val="tx1">
                    <a:tint val="75000"/>
                  </a:schemeClr>
                </a:solidFill>
              </a:defRPr>
            </a:lvl8pPr>
            <a:lvl9pPr marL="2971800" indent="0">
              <a:buNone/>
              <a:defRPr sz="1300">
                <a:solidFill>
                  <a:schemeClr val="tx1">
                    <a:tint val="75000"/>
                  </a:schemeClr>
                </a:solidFill>
              </a:defRPr>
            </a:lvl9pPr>
          </a:lstStyle>
          <a:p>
            <a:pPr lvl="0"/>
            <a:r>
              <a:rPr lang="en-US" dirty="0"/>
              <a:t>Sub title</a:t>
            </a:r>
          </a:p>
        </p:txBody>
      </p:sp>
    </p:spTree>
    <p:extLst>
      <p:ext uri="{BB962C8B-B14F-4D97-AF65-F5344CB8AC3E}">
        <p14:creationId xmlns:p14="http://schemas.microsoft.com/office/powerpoint/2010/main" val="2098930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C764DE79-268F-4C1A-8933-263129D2AF90}" type="datetimeFigureOut">
              <a:rPr lang="en-US" dirty="0"/>
              <a:t>6/6/20</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DE238C-C704-47B8-84E8-05A7A8580EFB}" type="slidenum">
              <a:rPr lang="en-GB" smtClean="0"/>
              <a:pPr/>
              <a:t>‹#›</a:t>
            </a:fld>
            <a:endParaRPr lang="en-GB" dirty="0"/>
          </a:p>
        </p:txBody>
      </p:sp>
    </p:spTree>
    <p:extLst>
      <p:ext uri="{BB962C8B-B14F-4D97-AF65-F5344CB8AC3E}">
        <p14:creationId xmlns:p14="http://schemas.microsoft.com/office/powerpoint/2010/main" val="40977228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en-GB"/>
              <a:t>Click to edit Master title style</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C764DE79-268F-4C1A-8933-263129D2AF90}" type="datetimeFigureOut">
              <a:rPr lang="en-US" dirty="0"/>
              <a:t>6/6/20</a:t>
            </a:fld>
            <a:endParaRPr lang="en-US"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D8DE238C-C704-47B8-84E8-05A7A8580EFB}" type="slidenum">
              <a:rPr lang="en-GB" smtClean="0"/>
              <a:pPr/>
              <a:t>‹#›</a:t>
            </a:fld>
            <a:endParaRPr lang="en-GB" dirty="0"/>
          </a:p>
        </p:txBody>
      </p:sp>
    </p:spTree>
    <p:extLst>
      <p:ext uri="{BB962C8B-B14F-4D97-AF65-F5344CB8AC3E}">
        <p14:creationId xmlns:p14="http://schemas.microsoft.com/office/powerpoint/2010/main" val="14196985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C764DE79-268F-4C1A-8933-263129D2AF90}" type="datetimeFigureOut">
              <a:rPr lang="en-US" dirty="0"/>
              <a:t>6/6/20</a:t>
            </a:fld>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DE238C-C704-47B8-84E8-05A7A8580EFB}" type="slidenum">
              <a:rPr lang="en-GB" smtClean="0"/>
              <a:pPr/>
              <a:t>‹#›</a:t>
            </a:fld>
            <a:endParaRPr lang="en-GB" dirty="0"/>
          </a:p>
        </p:txBody>
      </p:sp>
    </p:spTree>
    <p:extLst>
      <p:ext uri="{BB962C8B-B14F-4D97-AF65-F5344CB8AC3E}">
        <p14:creationId xmlns:p14="http://schemas.microsoft.com/office/powerpoint/2010/main" val="233282983"/>
      </p:ext>
    </p:extLst>
  </p:cSld>
  <p:clrMapOvr>
    <a:masterClrMapping/>
  </p:clrMapOvr>
  <p:hf hdr="0"/>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7"/>
            <a:ext cx="8543925" cy="1325563"/>
          </a:xfrm>
        </p:spPr>
        <p:txBody>
          <a:bodyPr/>
          <a:lstStyle/>
          <a:p>
            <a:r>
              <a:rPr lang="en-GB"/>
              <a:t>Click to edit Master title style</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682329" y="2505075"/>
            <a:ext cx="4190702"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014913" y="2505075"/>
            <a:ext cx="4211340" cy="3684588"/>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C764DE79-268F-4C1A-8933-263129D2AF90}" type="datetimeFigureOut">
              <a:rPr lang="en-US" dirty="0"/>
              <a:t>6/6/20</a:t>
            </a:fld>
            <a:endParaRPr lang="en-US"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D8DE238C-C704-47B8-84E8-05A7A8580EFB}" type="slidenum">
              <a:rPr lang="en-GB" smtClean="0"/>
              <a:pPr/>
              <a:t>‹#›</a:t>
            </a:fld>
            <a:endParaRPr lang="en-GB" dirty="0"/>
          </a:p>
        </p:txBody>
      </p:sp>
    </p:spTree>
    <p:extLst>
      <p:ext uri="{BB962C8B-B14F-4D97-AF65-F5344CB8AC3E}">
        <p14:creationId xmlns:p14="http://schemas.microsoft.com/office/powerpoint/2010/main" val="16327067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Date Placeholder 2"/>
          <p:cNvSpPr>
            <a:spLocks noGrp="1"/>
          </p:cNvSpPr>
          <p:nvPr>
            <p:ph type="dt" sz="half" idx="10"/>
          </p:nvPr>
        </p:nvSpPr>
        <p:spPr/>
        <p:txBody>
          <a:bodyPr/>
          <a:lstStyle/>
          <a:p>
            <a:fld id="{C764DE79-268F-4C1A-8933-263129D2AF90}" type="datetimeFigureOut">
              <a:rPr lang="en-US" dirty="0"/>
              <a:t>6/6/20</a:t>
            </a:fld>
            <a:endParaRPr lang="en-US"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D8DE238C-C704-47B8-84E8-05A7A8580EFB}" type="slidenum">
              <a:rPr lang="en-GB" smtClean="0"/>
              <a:pPr/>
              <a:t>‹#›</a:t>
            </a:fld>
            <a:endParaRPr lang="en-GB" dirty="0"/>
          </a:p>
        </p:txBody>
      </p:sp>
    </p:spTree>
    <p:extLst>
      <p:ext uri="{BB962C8B-B14F-4D97-AF65-F5344CB8AC3E}">
        <p14:creationId xmlns:p14="http://schemas.microsoft.com/office/powerpoint/2010/main" val="43703635"/>
      </p:ext>
    </p:extLst>
  </p:cSld>
  <p:clrMapOvr>
    <a:masterClrMapping/>
  </p:clrMapOvr>
  <p:hf hdr="0"/>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4DE79-268F-4C1A-8933-263129D2AF90}" type="datetimeFigureOut">
              <a:rPr lang="en-US" dirty="0"/>
              <a:t>6/6/20</a:t>
            </a:fld>
            <a:endParaRPr lang="en-US"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D8DE238C-C704-47B8-84E8-05A7A8580EFB}" type="slidenum">
              <a:rPr lang="en-GB" smtClean="0"/>
              <a:pPr/>
              <a:t>‹#›</a:t>
            </a:fld>
            <a:endParaRPr lang="en-GB" dirty="0"/>
          </a:p>
        </p:txBody>
      </p:sp>
    </p:spTree>
    <p:extLst>
      <p:ext uri="{BB962C8B-B14F-4D97-AF65-F5344CB8AC3E}">
        <p14:creationId xmlns:p14="http://schemas.microsoft.com/office/powerpoint/2010/main" val="2882029619"/>
      </p:ext>
    </p:extLst>
  </p:cSld>
  <p:clrMapOvr>
    <a:masterClrMapping/>
  </p:clrMapOvr>
  <p:hf hdr="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Content Placeholder 2"/>
          <p:cNvSpPr>
            <a:spLocks noGrp="1"/>
          </p:cNvSpPr>
          <p:nvPr>
            <p:ph idx="1"/>
          </p:nvPr>
        </p:nvSpPr>
        <p:spPr>
          <a:xfrm>
            <a:off x="4211340" y="987427"/>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6/6/20</a:t>
            </a:fld>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DE238C-C704-47B8-84E8-05A7A8580EFB}" type="slidenum">
              <a:rPr lang="en-GB" smtClean="0"/>
              <a:pPr/>
              <a:t>‹#›</a:t>
            </a:fld>
            <a:endParaRPr lang="en-GB" dirty="0"/>
          </a:p>
        </p:txBody>
      </p:sp>
    </p:spTree>
    <p:extLst>
      <p:ext uri="{BB962C8B-B14F-4D97-AF65-F5344CB8AC3E}">
        <p14:creationId xmlns:p14="http://schemas.microsoft.com/office/powerpoint/2010/main" val="1967858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en-GB"/>
              <a:t>Click to edit Master title style</a:t>
            </a:r>
            <a:endParaRPr lang="en-US" dirty="0"/>
          </a:p>
        </p:txBody>
      </p:sp>
      <p:sp>
        <p:nvSpPr>
          <p:cNvPr id="3" name="Picture Placeholder 2"/>
          <p:cNvSpPr>
            <a:spLocks noGrp="1" noChangeAspect="1"/>
          </p:cNvSpPr>
          <p:nvPr>
            <p:ph type="pic" idx="1"/>
          </p:nvPr>
        </p:nvSpPr>
        <p:spPr>
          <a:xfrm>
            <a:off x="4211340" y="987427"/>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a:t>Click icon to add picture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GB"/>
              <a:t>Click to edit Master text styles</a:t>
            </a:r>
          </a:p>
        </p:txBody>
      </p:sp>
      <p:sp>
        <p:nvSpPr>
          <p:cNvPr id="5" name="Date Placeholder 4"/>
          <p:cNvSpPr>
            <a:spLocks noGrp="1"/>
          </p:cNvSpPr>
          <p:nvPr>
            <p:ph type="dt" sz="half" idx="10"/>
          </p:nvPr>
        </p:nvSpPr>
        <p:spPr/>
        <p:txBody>
          <a:bodyPr/>
          <a:lstStyle/>
          <a:p>
            <a:fld id="{C764DE79-268F-4C1A-8933-263129D2AF90}" type="datetimeFigureOut">
              <a:rPr lang="en-US" dirty="0"/>
              <a:t>6/6/20</a:t>
            </a:fld>
            <a:endParaRPr lang="en-US"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D8DE238C-C704-47B8-84E8-05A7A8580EFB}" type="slidenum">
              <a:rPr lang="en-GB" smtClean="0"/>
              <a:pPr/>
              <a:t>‹#›</a:t>
            </a:fld>
            <a:endParaRPr lang="en-GB" dirty="0"/>
          </a:p>
        </p:txBody>
      </p:sp>
    </p:spTree>
    <p:extLst>
      <p:ext uri="{BB962C8B-B14F-4D97-AF65-F5344CB8AC3E}">
        <p14:creationId xmlns:p14="http://schemas.microsoft.com/office/powerpoint/2010/main" val="2808202816"/>
      </p:ext>
    </p:extLst>
  </p:cSld>
  <p:clrMapOvr>
    <a:masterClrMapping/>
  </p:clrMapOvr>
  <p:hf hdr="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7"/>
            <a:ext cx="8543925"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6/6/20</a:t>
            </a:fld>
            <a:endParaRPr lang="en-US" dirty="0"/>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8DE238C-C704-47B8-84E8-05A7A8580EFB}" type="slidenum">
              <a:rPr lang="en-GB" smtClean="0"/>
              <a:pPr/>
              <a:t>‹#›</a:t>
            </a:fld>
            <a:endParaRPr lang="en-GB" dirty="0"/>
          </a:p>
        </p:txBody>
      </p:sp>
      <p:pic>
        <p:nvPicPr>
          <p:cNvPr id="7" name="Picture 6">
            <a:extLst>
              <a:ext uri="{FF2B5EF4-FFF2-40B4-BE49-F238E27FC236}">
                <a16:creationId xmlns:a16="http://schemas.microsoft.com/office/drawing/2014/main" id="{B92FE849-1609-C344-97EF-58D7AD6B637B}"/>
              </a:ext>
            </a:extLst>
          </p:cNvPr>
          <p:cNvPicPr>
            <a:picLocks noChangeAspect="1"/>
          </p:cNvPicPr>
          <p:nvPr userDrawn="1"/>
        </p:nvPicPr>
        <p:blipFill rotWithShape="1">
          <a:blip r:embed="rId14" cstate="screen">
            <a:extLst>
              <a:ext uri="{28A0092B-C50C-407E-A947-70E740481C1C}">
                <a14:useLocalDpi xmlns:a14="http://schemas.microsoft.com/office/drawing/2010/main"/>
              </a:ext>
            </a:extLst>
          </a:blip>
          <a:srcRect/>
          <a:stretch/>
        </p:blipFill>
        <p:spPr>
          <a:xfrm>
            <a:off x="0" y="0"/>
            <a:ext cx="9906000" cy="6858000"/>
          </a:xfrm>
          <a:prstGeom prst="rect">
            <a:avLst/>
          </a:prstGeom>
        </p:spPr>
      </p:pic>
    </p:spTree>
    <p:extLst>
      <p:ext uri="{BB962C8B-B14F-4D97-AF65-F5344CB8AC3E}">
        <p14:creationId xmlns:p14="http://schemas.microsoft.com/office/powerpoint/2010/main" val="1273114308"/>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49" r:id="rId12"/>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4.png"/><Relationship Id="rId5" Type="http://schemas.openxmlformats.org/officeDocument/2006/relationships/image" Target="../media/image3.tiff"/><Relationship Id="rId4"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4.png"/><Relationship Id="rId5" Type="http://schemas.openxmlformats.org/officeDocument/2006/relationships/image" Target="../media/image5.tiff"/><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4.png"/><Relationship Id="rId5" Type="http://schemas.openxmlformats.org/officeDocument/2006/relationships/image" Target="../media/image6.jpg"/><Relationship Id="rId4"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4.png"/><Relationship Id="rId4" Type="http://schemas.openxmlformats.org/officeDocument/2006/relationships/image" Target="../media/image7.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itle 17">
            <a:extLst>
              <a:ext uri="{FF2B5EF4-FFF2-40B4-BE49-F238E27FC236}">
                <a16:creationId xmlns:a16="http://schemas.microsoft.com/office/drawing/2014/main" id="{6E3B41C5-7393-9942-B736-F9CB49E0332E}"/>
              </a:ext>
            </a:extLst>
          </p:cNvPr>
          <p:cNvSpPr>
            <a:spLocks noGrp="1"/>
          </p:cNvSpPr>
          <p:nvPr>
            <p:ph type="title"/>
          </p:nvPr>
        </p:nvSpPr>
        <p:spPr/>
        <p:txBody>
          <a:bodyPr>
            <a:normAutofit/>
          </a:bodyPr>
          <a:lstStyle/>
          <a:p>
            <a:pPr algn="ctr"/>
            <a:r>
              <a:rPr lang="en-US" sz="4000" dirty="0"/>
              <a:t>Calais and the Wool Trade</a:t>
            </a:r>
          </a:p>
        </p:txBody>
      </p:sp>
      <p:pic>
        <p:nvPicPr>
          <p:cNvPr id="21" name="Content Placeholder 20">
            <a:extLst>
              <a:ext uri="{FF2B5EF4-FFF2-40B4-BE49-F238E27FC236}">
                <a16:creationId xmlns:a16="http://schemas.microsoft.com/office/drawing/2014/main" id="{0E26897C-AE3E-EB42-A0A3-C54A021B3FF8}"/>
              </a:ext>
            </a:extLst>
          </p:cNvPr>
          <p:cNvPicPr>
            <a:picLocks noGrp="1" noChangeAspect="1"/>
          </p:cNvPicPr>
          <p:nvPr>
            <p:ph idx="1"/>
          </p:nvPr>
        </p:nvPicPr>
        <p:blipFill>
          <a:blip r:embed="rId5"/>
          <a:stretch>
            <a:fillRect/>
          </a:stretch>
        </p:blipFill>
        <p:spPr>
          <a:xfrm>
            <a:off x="4211638" y="2079366"/>
            <a:ext cx="5014912" cy="2689742"/>
          </a:xfrm>
          <a:prstGeom prst="rect">
            <a:avLst/>
          </a:prstGeom>
          <a:ln w="38100">
            <a:solidFill>
              <a:schemeClr val="tx1"/>
            </a:solidFill>
          </a:ln>
        </p:spPr>
      </p:pic>
      <p:sp>
        <p:nvSpPr>
          <p:cNvPr id="20" name="Text Placeholder 19">
            <a:extLst>
              <a:ext uri="{FF2B5EF4-FFF2-40B4-BE49-F238E27FC236}">
                <a16:creationId xmlns:a16="http://schemas.microsoft.com/office/drawing/2014/main" id="{D0E51D2B-58D3-054A-8E94-5823399406CA}"/>
              </a:ext>
            </a:extLst>
          </p:cNvPr>
          <p:cNvSpPr>
            <a:spLocks noGrp="1"/>
          </p:cNvSpPr>
          <p:nvPr>
            <p:ph type="body" sz="half" idx="2"/>
          </p:nvPr>
        </p:nvSpPr>
        <p:spPr>
          <a:xfrm>
            <a:off x="87709" y="2049464"/>
            <a:ext cx="4039890" cy="3811588"/>
          </a:xfrm>
        </p:spPr>
        <p:txBody>
          <a:bodyPr>
            <a:noAutofit/>
          </a:bodyPr>
          <a:lstStyle/>
          <a:p>
            <a:pPr marL="285750" indent="-285750">
              <a:buFont typeface="Arial" panose="020B0604020202020204" pitchFamily="34" charset="0"/>
              <a:buChar char="•"/>
            </a:pPr>
            <a:r>
              <a:rPr lang="en-US" sz="2000" dirty="0"/>
              <a:t>Maintaining the garrison was paid for by money collected at the Staple.</a:t>
            </a:r>
          </a:p>
          <a:p>
            <a:pPr marL="285750" indent="-285750">
              <a:buFont typeface="Arial" panose="020B0604020202020204" pitchFamily="34" charset="0"/>
              <a:buChar char="•"/>
            </a:pPr>
            <a:r>
              <a:rPr lang="en-US" sz="2000" dirty="0"/>
              <a:t>Surplus was returned to the Crown, usually entered in the Chamber Books as ‘</a:t>
            </a:r>
            <a:r>
              <a:rPr lang="en-US" sz="2000" b="1" dirty="0" err="1"/>
              <a:t>surplasage</a:t>
            </a:r>
            <a:r>
              <a:rPr lang="en-US" sz="2000" b="1" dirty="0"/>
              <a:t> of Calais</a:t>
            </a:r>
            <a:r>
              <a:rPr lang="en-US" sz="2000" dirty="0"/>
              <a:t>’.</a:t>
            </a:r>
          </a:p>
          <a:p>
            <a:pPr marL="285750" indent="-285750">
              <a:buFont typeface="Arial" panose="020B0604020202020204" pitchFamily="34" charset="0"/>
              <a:buChar char="•"/>
            </a:pPr>
            <a:r>
              <a:rPr lang="en-US" sz="2000" dirty="0"/>
              <a:t>In the 15</a:t>
            </a:r>
            <a:r>
              <a:rPr lang="en-US" sz="2000" baseline="30000" dirty="0"/>
              <a:t>th</a:t>
            </a:r>
            <a:r>
              <a:rPr lang="en-US" sz="2000" dirty="0"/>
              <a:t> century, expenditure on Calais remained high but the money made from the wool trade fell as it was overtaken by cloth.</a:t>
            </a:r>
          </a:p>
        </p:txBody>
      </p:sp>
      <p:sp>
        <p:nvSpPr>
          <p:cNvPr id="5" name="Slide Number Placeholder 4"/>
          <p:cNvSpPr>
            <a:spLocks noGrp="1"/>
          </p:cNvSpPr>
          <p:nvPr>
            <p:ph type="sldNum" sz="quarter" idx="12"/>
          </p:nvPr>
        </p:nvSpPr>
        <p:spPr/>
        <p:txBody>
          <a:bodyPr/>
          <a:lstStyle/>
          <a:p>
            <a:fld id="{D8DE238C-C704-47B8-84E8-05A7A8580EFB}" type="slidenum">
              <a:rPr lang="en-GB" smtClean="0"/>
              <a:pPr/>
              <a:t>1</a:t>
            </a:fld>
            <a:endParaRPr lang="en-GB" dirty="0"/>
          </a:p>
        </p:txBody>
      </p:sp>
      <p:pic>
        <p:nvPicPr>
          <p:cNvPr id="6" name="Audio 5">
            <a:hlinkClick r:id="" action="ppaction://media"/>
            <a:extLst>
              <a:ext uri="{FF2B5EF4-FFF2-40B4-BE49-F238E27FC236}">
                <a16:creationId xmlns:a16="http://schemas.microsoft.com/office/drawing/2014/main" id="{F8873200-C71D-2C45-981F-3F7C0758DDA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403159183"/>
      </p:ext>
    </p:extLst>
  </p:cSld>
  <p:clrMapOvr>
    <a:masterClrMapping/>
  </p:clrMapOvr>
  <mc:AlternateContent xmlns:mc="http://schemas.openxmlformats.org/markup-compatibility/2006" xmlns:p14="http://schemas.microsoft.com/office/powerpoint/2010/main">
    <mc:Choice Requires="p14">
      <p:transition spd="slow" p14:dur="2000" advTm="43431"/>
    </mc:Choice>
    <mc:Fallback xmlns="">
      <p:transition spd="slow" advTm="434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09D54-299C-3546-8FD9-783CBC2442E8}"/>
              </a:ext>
            </a:extLst>
          </p:cNvPr>
          <p:cNvSpPr>
            <a:spLocks noGrp="1"/>
          </p:cNvSpPr>
          <p:nvPr>
            <p:ph type="title"/>
          </p:nvPr>
        </p:nvSpPr>
        <p:spPr>
          <a:xfrm>
            <a:off x="181224" y="746124"/>
            <a:ext cx="3863081" cy="1600200"/>
          </a:xfrm>
        </p:spPr>
        <p:txBody>
          <a:bodyPr>
            <a:noAutofit/>
          </a:bodyPr>
          <a:lstStyle/>
          <a:p>
            <a:pPr algn="ctr"/>
            <a:r>
              <a:rPr lang="en-US" sz="4000" dirty="0"/>
              <a:t>Calais in the War of the Roses</a:t>
            </a:r>
          </a:p>
        </p:txBody>
      </p:sp>
      <p:sp>
        <p:nvSpPr>
          <p:cNvPr id="8" name="Text Placeholder 7">
            <a:extLst>
              <a:ext uri="{FF2B5EF4-FFF2-40B4-BE49-F238E27FC236}">
                <a16:creationId xmlns:a16="http://schemas.microsoft.com/office/drawing/2014/main" id="{E347DF91-458A-E84F-A095-4F8B3D7CD0CA}"/>
              </a:ext>
            </a:extLst>
          </p:cNvPr>
          <p:cNvSpPr>
            <a:spLocks noGrp="1"/>
          </p:cNvSpPr>
          <p:nvPr>
            <p:ph type="body" sz="half" idx="2"/>
          </p:nvPr>
        </p:nvSpPr>
        <p:spPr>
          <a:xfrm>
            <a:off x="348259" y="2446337"/>
            <a:ext cx="3529012" cy="3040063"/>
          </a:xfrm>
        </p:spPr>
        <p:txBody>
          <a:bodyPr>
            <a:normAutofit lnSpcReduction="10000"/>
          </a:bodyPr>
          <a:lstStyle/>
          <a:p>
            <a:pPr marL="285750" indent="-285750">
              <a:buFont typeface="Arial" panose="020B0604020202020204" pitchFamily="34" charset="0"/>
              <a:buChar char="•"/>
            </a:pPr>
            <a:r>
              <a:rPr lang="en-US" sz="2000" dirty="0"/>
              <a:t>Calais had an important strategic role – it could be used to defend against or launch attacks on England.</a:t>
            </a:r>
          </a:p>
          <a:p>
            <a:pPr marL="285750" indent="-285750">
              <a:buFont typeface="Arial" panose="020B0604020202020204" pitchFamily="34" charset="0"/>
              <a:buChar char="•"/>
            </a:pPr>
            <a:r>
              <a:rPr lang="en-US" sz="2000" dirty="0"/>
              <a:t>Mid-1484 some fortresses including the one at </a:t>
            </a:r>
            <a:r>
              <a:rPr lang="en-US" sz="2000" dirty="0" err="1"/>
              <a:t>Hammes</a:t>
            </a:r>
            <a:r>
              <a:rPr lang="en-US" sz="2000" dirty="0"/>
              <a:t> declared their support for Henry Tudor.</a:t>
            </a:r>
          </a:p>
          <a:p>
            <a:pPr marL="285750" indent="-285750">
              <a:buFont typeface="Arial" panose="020B0604020202020204" pitchFamily="34" charset="0"/>
              <a:buChar char="•"/>
            </a:pPr>
            <a:r>
              <a:rPr lang="en-US" sz="2000" dirty="0"/>
              <a:t>After the Battle of Bosworth Calais quickly submitted to Henry. </a:t>
            </a:r>
          </a:p>
        </p:txBody>
      </p:sp>
      <p:sp>
        <p:nvSpPr>
          <p:cNvPr id="6" name="Slide Number Placeholder 5">
            <a:extLst>
              <a:ext uri="{FF2B5EF4-FFF2-40B4-BE49-F238E27FC236}">
                <a16:creationId xmlns:a16="http://schemas.microsoft.com/office/drawing/2014/main" id="{97726AB9-A254-1B42-A2C1-D155B989EFEB}"/>
              </a:ext>
            </a:extLst>
          </p:cNvPr>
          <p:cNvSpPr>
            <a:spLocks noGrp="1"/>
          </p:cNvSpPr>
          <p:nvPr>
            <p:ph type="sldNum" sz="quarter" idx="12"/>
          </p:nvPr>
        </p:nvSpPr>
        <p:spPr/>
        <p:txBody>
          <a:bodyPr/>
          <a:lstStyle/>
          <a:p>
            <a:fld id="{D8DE238C-C704-47B8-84E8-05A7A8580EFB}" type="slidenum">
              <a:rPr lang="en-GB" smtClean="0"/>
              <a:pPr/>
              <a:t>2</a:t>
            </a:fld>
            <a:endParaRPr lang="en-GB" dirty="0"/>
          </a:p>
        </p:txBody>
      </p:sp>
      <p:pic>
        <p:nvPicPr>
          <p:cNvPr id="7" name="Picture Placeholder 4">
            <a:extLst>
              <a:ext uri="{FF2B5EF4-FFF2-40B4-BE49-F238E27FC236}">
                <a16:creationId xmlns:a16="http://schemas.microsoft.com/office/drawing/2014/main" id="{998EEFC6-B63A-A147-88C6-837DC81E5717}"/>
              </a:ext>
            </a:extLst>
          </p:cNvPr>
          <p:cNvPicPr>
            <a:picLocks noGrp="1" noChangeAspect="1"/>
          </p:cNvPicPr>
          <p:nvPr>
            <p:ph idx="1"/>
          </p:nvPr>
        </p:nvPicPr>
        <p:blipFill>
          <a:blip r:embed="rId5"/>
          <a:srcRect l="15700" r="15700"/>
          <a:stretch>
            <a:fillRect/>
          </a:stretch>
        </p:blipFill>
        <p:spPr>
          <a:xfrm>
            <a:off x="4493680" y="950258"/>
            <a:ext cx="4506764" cy="4379751"/>
          </a:xfrm>
          <a:prstGeom prst="rect">
            <a:avLst/>
          </a:prstGeom>
          <a:ln w="38100">
            <a:solidFill>
              <a:schemeClr val="tx1"/>
            </a:solidFill>
          </a:ln>
        </p:spPr>
      </p:pic>
      <p:pic>
        <p:nvPicPr>
          <p:cNvPr id="3" name="Audio 2">
            <a:hlinkClick r:id="" action="ppaction://media"/>
            <a:extLst>
              <a:ext uri="{FF2B5EF4-FFF2-40B4-BE49-F238E27FC236}">
                <a16:creationId xmlns:a16="http://schemas.microsoft.com/office/drawing/2014/main" id="{04BD658E-AD7B-FA41-9A7D-C14FA6B752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4053117281"/>
      </p:ext>
    </p:extLst>
  </p:cSld>
  <p:clrMapOvr>
    <a:masterClrMapping/>
  </p:clrMapOvr>
  <mc:AlternateContent xmlns:mc="http://schemas.openxmlformats.org/markup-compatibility/2006" xmlns:p14="http://schemas.microsoft.com/office/powerpoint/2010/main">
    <mc:Choice Requires="p14">
      <p:transition spd="slow" p14:dur="2000" advTm="28264"/>
    </mc:Choice>
    <mc:Fallback xmlns="">
      <p:transition spd="slow" advTm="282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023C70-4B41-2142-9557-701F020BB6CC}"/>
              </a:ext>
            </a:extLst>
          </p:cNvPr>
          <p:cNvSpPr>
            <a:spLocks noGrp="1"/>
          </p:cNvSpPr>
          <p:nvPr>
            <p:ph type="title"/>
          </p:nvPr>
        </p:nvSpPr>
        <p:spPr>
          <a:xfrm>
            <a:off x="442913" y="114300"/>
            <a:ext cx="3434358" cy="2057400"/>
          </a:xfrm>
        </p:spPr>
        <p:txBody>
          <a:bodyPr>
            <a:normAutofit/>
          </a:bodyPr>
          <a:lstStyle/>
          <a:p>
            <a:pPr algn="ctr"/>
            <a:r>
              <a:rPr lang="en-US" sz="4000" dirty="0"/>
              <a:t>Calais and Henry VII</a:t>
            </a:r>
          </a:p>
        </p:txBody>
      </p:sp>
      <p:sp>
        <p:nvSpPr>
          <p:cNvPr id="9" name="Text Placeholder 8">
            <a:extLst>
              <a:ext uri="{FF2B5EF4-FFF2-40B4-BE49-F238E27FC236}">
                <a16:creationId xmlns:a16="http://schemas.microsoft.com/office/drawing/2014/main" id="{F8C1888B-38F6-B341-B739-86F1F9967C90}"/>
              </a:ext>
            </a:extLst>
          </p:cNvPr>
          <p:cNvSpPr>
            <a:spLocks noGrp="1"/>
          </p:cNvSpPr>
          <p:nvPr>
            <p:ph type="body" sz="half" idx="2"/>
          </p:nvPr>
        </p:nvSpPr>
        <p:spPr>
          <a:xfrm>
            <a:off x="442913" y="2300288"/>
            <a:ext cx="3434358" cy="3300413"/>
          </a:xfrm>
        </p:spPr>
        <p:txBody>
          <a:bodyPr>
            <a:normAutofit/>
          </a:bodyPr>
          <a:lstStyle/>
          <a:p>
            <a:pPr marL="285750" indent="-285750">
              <a:buFont typeface="Arial" panose="020B0604020202020204" pitchFamily="34" charset="0"/>
              <a:buChar char="•"/>
            </a:pPr>
            <a:r>
              <a:rPr lang="en-US" sz="2000" dirty="0"/>
              <a:t>Henry appointed Lord </a:t>
            </a:r>
            <a:r>
              <a:rPr lang="en-US" sz="2000" dirty="0" err="1"/>
              <a:t>Daubeney</a:t>
            </a:r>
            <a:r>
              <a:rPr lang="en-US" sz="2000" dirty="0"/>
              <a:t> as lieutenant of Calais.</a:t>
            </a:r>
          </a:p>
          <a:p>
            <a:pPr marL="285750" indent="-285750">
              <a:buFont typeface="Arial" panose="020B0604020202020204" pitchFamily="34" charset="0"/>
              <a:buChar char="•"/>
            </a:pPr>
            <a:r>
              <a:rPr lang="en-US" sz="2000" dirty="0"/>
              <a:t>He replaced all but one of the men in minor posts across the Pale of Calais with his own men.</a:t>
            </a:r>
          </a:p>
          <a:p>
            <a:pPr marL="285750" indent="-285750">
              <a:buFont typeface="Arial" panose="020B0604020202020204" pitchFamily="34" charset="0"/>
              <a:buChar char="•"/>
            </a:pPr>
            <a:r>
              <a:rPr lang="en-US" sz="2000" dirty="0"/>
              <a:t>He granted </a:t>
            </a:r>
            <a:r>
              <a:rPr lang="en-US" sz="2000" b="1" dirty="0"/>
              <a:t>annuities</a:t>
            </a:r>
            <a:r>
              <a:rPr lang="en-US" sz="2000" dirty="0"/>
              <a:t> (payments) to the men-at-arms to ensure their loyalty. </a:t>
            </a:r>
          </a:p>
        </p:txBody>
      </p:sp>
      <p:sp>
        <p:nvSpPr>
          <p:cNvPr id="6" name="Slide Number Placeholder 5">
            <a:extLst>
              <a:ext uri="{FF2B5EF4-FFF2-40B4-BE49-F238E27FC236}">
                <a16:creationId xmlns:a16="http://schemas.microsoft.com/office/drawing/2014/main" id="{74657D32-58FD-EB41-B0AB-A80513536CD7}"/>
              </a:ext>
            </a:extLst>
          </p:cNvPr>
          <p:cNvSpPr>
            <a:spLocks noGrp="1"/>
          </p:cNvSpPr>
          <p:nvPr>
            <p:ph type="sldNum" sz="quarter" idx="12"/>
          </p:nvPr>
        </p:nvSpPr>
        <p:spPr/>
        <p:txBody>
          <a:bodyPr/>
          <a:lstStyle/>
          <a:p>
            <a:fld id="{D8DE238C-C704-47B8-84E8-05A7A8580EFB}" type="slidenum">
              <a:rPr lang="en-GB" smtClean="0"/>
              <a:pPr/>
              <a:t>3</a:t>
            </a:fld>
            <a:endParaRPr lang="en-GB" dirty="0"/>
          </a:p>
        </p:txBody>
      </p:sp>
      <p:pic>
        <p:nvPicPr>
          <p:cNvPr id="8" name="Google Shape;55;p13">
            <a:extLst>
              <a:ext uri="{FF2B5EF4-FFF2-40B4-BE49-F238E27FC236}">
                <a16:creationId xmlns:a16="http://schemas.microsoft.com/office/drawing/2014/main" id="{6BA887EB-6616-FB45-84BF-2428C309F8FC}"/>
              </a:ext>
            </a:extLst>
          </p:cNvPr>
          <p:cNvPicPr preferRelativeResize="0">
            <a:picLocks noGrp="1"/>
          </p:cNvPicPr>
          <p:nvPr>
            <p:ph type="pic" idx="1"/>
          </p:nvPr>
        </p:nvPicPr>
        <p:blipFill>
          <a:blip r:embed="rId5">
            <a:alphaModFix/>
          </a:blip>
          <a:srcRect t="12049" b="12049"/>
          <a:stretch>
            <a:fillRect/>
          </a:stretch>
        </p:blipFill>
        <p:spPr>
          <a:xfrm>
            <a:off x="4231622" y="727076"/>
            <a:ext cx="5014913" cy="4873625"/>
          </a:xfrm>
          <a:prstGeom prst="rect">
            <a:avLst/>
          </a:prstGeom>
          <a:noFill/>
          <a:ln w="38100">
            <a:solidFill>
              <a:schemeClr val="tx1"/>
            </a:solidFill>
          </a:ln>
        </p:spPr>
      </p:pic>
      <p:pic>
        <p:nvPicPr>
          <p:cNvPr id="7" name="Audio 6">
            <a:hlinkClick r:id="" action="ppaction://media"/>
            <a:extLst>
              <a:ext uri="{FF2B5EF4-FFF2-40B4-BE49-F238E27FC236}">
                <a16:creationId xmlns:a16="http://schemas.microsoft.com/office/drawing/2014/main" id="{169E42C4-BE41-0242-938D-221CE594373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304779210"/>
      </p:ext>
    </p:extLst>
  </p:cSld>
  <p:clrMapOvr>
    <a:masterClrMapping/>
  </p:clrMapOvr>
  <mc:AlternateContent xmlns:mc="http://schemas.openxmlformats.org/markup-compatibility/2006" xmlns:p14="http://schemas.microsoft.com/office/powerpoint/2010/main">
    <mc:Choice Requires="p14">
      <p:transition spd="slow" p14:dur="2000" advTm="42271"/>
    </mc:Choice>
    <mc:Fallback xmlns="">
      <p:transition spd="slow" advTm="422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EE879225-7C30-5E48-8E64-78696ED302F8}"/>
              </a:ext>
            </a:extLst>
          </p:cNvPr>
          <p:cNvSpPr>
            <a:spLocks noGrp="1"/>
          </p:cNvSpPr>
          <p:nvPr>
            <p:ph type="title"/>
          </p:nvPr>
        </p:nvSpPr>
        <p:spPr/>
        <p:txBody>
          <a:bodyPr/>
          <a:lstStyle/>
          <a:p>
            <a:pPr algn="ctr"/>
            <a:r>
              <a:rPr lang="en-US" dirty="0"/>
              <a:t>Calais and Perkin Warbeck</a:t>
            </a:r>
          </a:p>
        </p:txBody>
      </p:sp>
      <p:sp>
        <p:nvSpPr>
          <p:cNvPr id="11" name="Content Placeholder 10">
            <a:extLst>
              <a:ext uri="{FF2B5EF4-FFF2-40B4-BE49-F238E27FC236}">
                <a16:creationId xmlns:a16="http://schemas.microsoft.com/office/drawing/2014/main" id="{CCD56AC8-7B51-604A-9A8B-1C35EDE7C472}"/>
              </a:ext>
            </a:extLst>
          </p:cNvPr>
          <p:cNvSpPr>
            <a:spLocks noGrp="1"/>
          </p:cNvSpPr>
          <p:nvPr>
            <p:ph idx="1"/>
          </p:nvPr>
        </p:nvSpPr>
        <p:spPr/>
        <p:txBody>
          <a:bodyPr>
            <a:normAutofit/>
          </a:bodyPr>
          <a:lstStyle/>
          <a:p>
            <a:pPr marL="0" indent="0" algn="ctr">
              <a:buNone/>
            </a:pPr>
            <a:r>
              <a:rPr lang="en-GB" sz="2400" dirty="0"/>
              <a:t>‘The Pale […] remained loyal during the second  crisis  of  the  reign,  the  Perkin Warbeck rebellion. Despite recent implications to the contrary […] there is little evidence that the Calais establishment was heavily implicated in the rebellion. The only significant individual who held office  in  Calais  under  Henry  VII,  to  have  been involved was the  ex-treasurer  Sir Thomas  </a:t>
            </a:r>
            <a:r>
              <a:rPr lang="en-GB" sz="2400" dirty="0" err="1"/>
              <a:t>Thwaytes</a:t>
            </a:r>
            <a:r>
              <a:rPr lang="en-GB" sz="2400" dirty="0"/>
              <a:t>.  Nevertheless, </a:t>
            </a:r>
            <a:r>
              <a:rPr lang="en-GB" sz="2400" dirty="0" err="1"/>
              <a:t>Thwaytes’s</a:t>
            </a:r>
            <a:r>
              <a:rPr lang="en-GB" sz="2400" dirty="0"/>
              <a:t> involvement with Warbeck was part of a nexus of conspiracy in Surrey and Middlesex; there is no direct evidence that he used his Calais contacts to further the pretender’s cause’. </a:t>
            </a:r>
          </a:p>
          <a:p>
            <a:pPr marL="0" indent="0" algn="ctr">
              <a:buNone/>
            </a:pPr>
            <a:r>
              <a:rPr lang="en-GB" sz="1400" dirty="0"/>
              <a:t>David </a:t>
            </a:r>
            <a:r>
              <a:rPr lang="en-GB" sz="1400" dirty="0" err="1"/>
              <a:t>Grummitt</a:t>
            </a:r>
            <a:r>
              <a:rPr lang="en-GB" sz="1400" dirty="0"/>
              <a:t>, “For the Surety of the Towne and Marches’: Early Tudor Policy towards Calais,’ </a:t>
            </a:r>
            <a:r>
              <a:rPr lang="en-GB" sz="1400" i="1" dirty="0"/>
              <a:t>Nottingham Medieval Studies </a:t>
            </a:r>
            <a:r>
              <a:rPr lang="en-GB" sz="1400" dirty="0"/>
              <a:t>(2000), pp. 184-203 (pp. 191). </a:t>
            </a:r>
            <a:endParaRPr lang="en-US" sz="1400" dirty="0"/>
          </a:p>
        </p:txBody>
      </p:sp>
      <p:sp>
        <p:nvSpPr>
          <p:cNvPr id="7" name="Slide Number Placeholder 6">
            <a:extLst>
              <a:ext uri="{FF2B5EF4-FFF2-40B4-BE49-F238E27FC236}">
                <a16:creationId xmlns:a16="http://schemas.microsoft.com/office/drawing/2014/main" id="{59658F71-DEB0-BF49-B44C-DDA1A5B27156}"/>
              </a:ext>
            </a:extLst>
          </p:cNvPr>
          <p:cNvSpPr>
            <a:spLocks noGrp="1"/>
          </p:cNvSpPr>
          <p:nvPr>
            <p:ph type="sldNum" sz="quarter" idx="12"/>
          </p:nvPr>
        </p:nvSpPr>
        <p:spPr/>
        <p:txBody>
          <a:bodyPr/>
          <a:lstStyle/>
          <a:p>
            <a:fld id="{D8DE238C-C704-47B8-84E8-05A7A8580EFB}" type="slidenum">
              <a:rPr lang="en-GB" smtClean="0"/>
              <a:pPr/>
              <a:t>4</a:t>
            </a:fld>
            <a:endParaRPr lang="en-GB" dirty="0"/>
          </a:p>
        </p:txBody>
      </p:sp>
      <p:pic>
        <p:nvPicPr>
          <p:cNvPr id="2" name="Audio 1">
            <a:hlinkClick r:id="" action="ppaction://media"/>
            <a:extLst>
              <a:ext uri="{FF2B5EF4-FFF2-40B4-BE49-F238E27FC236}">
                <a16:creationId xmlns:a16="http://schemas.microsoft.com/office/drawing/2014/main" id="{D5FAE119-C64E-A142-912C-E450E5F09789}"/>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4149941589"/>
      </p:ext>
    </p:extLst>
  </p:cSld>
  <p:clrMapOvr>
    <a:masterClrMapping/>
  </p:clrMapOvr>
  <mc:AlternateContent xmlns:mc="http://schemas.openxmlformats.org/markup-compatibility/2006" xmlns:p14="http://schemas.microsoft.com/office/powerpoint/2010/main">
    <mc:Choice Requires="p14">
      <p:transition spd="slow" p14:dur="2000" advTm="54940"/>
    </mc:Choice>
    <mc:Fallback xmlns="">
      <p:transition spd="slow" advTm="5494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648671-6539-E84D-AC0D-163CC6ADFCB7}"/>
              </a:ext>
            </a:extLst>
          </p:cNvPr>
          <p:cNvSpPr>
            <a:spLocks noGrp="1"/>
          </p:cNvSpPr>
          <p:nvPr>
            <p:ph type="title"/>
          </p:nvPr>
        </p:nvSpPr>
        <p:spPr>
          <a:xfrm>
            <a:off x="682328" y="1992574"/>
            <a:ext cx="3194943" cy="1600200"/>
          </a:xfrm>
        </p:spPr>
        <p:txBody>
          <a:bodyPr>
            <a:normAutofit/>
          </a:bodyPr>
          <a:lstStyle/>
          <a:p>
            <a:pPr algn="ctr"/>
            <a:r>
              <a:rPr lang="en-US" sz="4000" dirty="0"/>
              <a:t>Your Task!</a:t>
            </a:r>
          </a:p>
        </p:txBody>
      </p:sp>
      <p:sp>
        <p:nvSpPr>
          <p:cNvPr id="7" name="Slide Number Placeholder 6">
            <a:extLst>
              <a:ext uri="{FF2B5EF4-FFF2-40B4-BE49-F238E27FC236}">
                <a16:creationId xmlns:a16="http://schemas.microsoft.com/office/drawing/2014/main" id="{967959CE-82E1-AA43-BD96-F6DA50DD4F6B}"/>
              </a:ext>
            </a:extLst>
          </p:cNvPr>
          <p:cNvSpPr>
            <a:spLocks noGrp="1"/>
          </p:cNvSpPr>
          <p:nvPr>
            <p:ph type="sldNum" sz="quarter" idx="12"/>
          </p:nvPr>
        </p:nvSpPr>
        <p:spPr/>
        <p:txBody>
          <a:bodyPr/>
          <a:lstStyle/>
          <a:p>
            <a:fld id="{D8DE238C-C704-47B8-84E8-05A7A8580EFB}" type="slidenum">
              <a:rPr lang="en-GB" smtClean="0"/>
              <a:pPr/>
              <a:t>5</a:t>
            </a:fld>
            <a:endParaRPr lang="en-GB" dirty="0"/>
          </a:p>
        </p:txBody>
      </p:sp>
      <p:pic>
        <p:nvPicPr>
          <p:cNvPr id="8" name="Google Shape;152;p26">
            <a:extLst>
              <a:ext uri="{FF2B5EF4-FFF2-40B4-BE49-F238E27FC236}">
                <a16:creationId xmlns:a16="http://schemas.microsoft.com/office/drawing/2014/main" id="{920ECDCC-60D6-5440-97FB-8B259A0959FC}"/>
              </a:ext>
            </a:extLst>
          </p:cNvPr>
          <p:cNvPicPr preferRelativeResize="0">
            <a:picLocks noGrp="1"/>
          </p:cNvPicPr>
          <p:nvPr>
            <p:ph idx="1"/>
          </p:nvPr>
        </p:nvPicPr>
        <p:blipFill rotWithShape="1">
          <a:blip r:embed="rId4">
            <a:alphaModFix/>
          </a:blip>
          <a:srcRect l="50283"/>
          <a:stretch/>
        </p:blipFill>
        <p:spPr>
          <a:xfrm>
            <a:off x="4549637" y="696480"/>
            <a:ext cx="4674035" cy="4873625"/>
          </a:xfrm>
          <a:prstGeom prst="rect">
            <a:avLst/>
          </a:prstGeom>
          <a:noFill/>
          <a:ln w="38100">
            <a:solidFill>
              <a:schemeClr val="tx1"/>
            </a:solidFill>
          </a:ln>
        </p:spPr>
      </p:pic>
      <p:pic>
        <p:nvPicPr>
          <p:cNvPr id="3" name="Audio 2">
            <a:hlinkClick r:id="" action="ppaction://media"/>
            <a:extLst>
              <a:ext uri="{FF2B5EF4-FFF2-40B4-BE49-F238E27FC236}">
                <a16:creationId xmlns:a16="http://schemas.microsoft.com/office/drawing/2014/main" id="{532CB104-D5A0-0A4E-9D4A-F40682B6190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877300" y="5829300"/>
            <a:ext cx="812800" cy="812800"/>
          </a:xfrm>
          <a:prstGeom prst="rect">
            <a:avLst/>
          </a:prstGeom>
        </p:spPr>
      </p:pic>
    </p:spTree>
    <p:extLst>
      <p:ext uri="{BB962C8B-B14F-4D97-AF65-F5344CB8AC3E}">
        <p14:creationId xmlns:p14="http://schemas.microsoft.com/office/powerpoint/2010/main" val="2370797028"/>
      </p:ext>
    </p:extLst>
  </p:cSld>
  <p:clrMapOvr>
    <a:masterClrMapping/>
  </p:clrMapOvr>
  <mc:AlternateContent xmlns:mc="http://schemas.openxmlformats.org/markup-compatibility/2006" xmlns:p14="http://schemas.microsoft.com/office/powerpoint/2010/main">
    <mc:Choice Requires="p14">
      <p:transition spd="slow" p14:dur="2000" advTm="15504"/>
    </mc:Choice>
    <mc:Fallback xmlns="">
      <p:transition spd="slow" advTm="1550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381F6A045358D469B73B1B384031B88" ma:contentTypeVersion="8" ma:contentTypeDescription="Create a new document." ma:contentTypeScope="" ma:versionID="ee28e5cfa16738e387bdecb7d7e82e4f">
  <xsd:schema xmlns:xsd="http://www.w3.org/2001/XMLSchema" xmlns:xs="http://www.w3.org/2001/XMLSchema" xmlns:p="http://schemas.microsoft.com/office/2006/metadata/properties" xmlns:ns1="http://schemas.microsoft.com/sharepoint/v3" xmlns:ns2="e41df966-247e-414a-883a-1f29634b1b0a" targetNamespace="http://schemas.microsoft.com/office/2006/metadata/properties" ma:root="true" ma:fieldsID="0648437cdda48b1e7da381da9bc8f240" ns1:_="" ns2:_="">
    <xsd:import namespace="http://schemas.microsoft.com/sharepoint/v3"/>
    <xsd:import namespace="e41df966-247e-414a-883a-1f29634b1b0a"/>
    <xsd:element name="properties">
      <xsd:complexType>
        <xsd:sequence>
          <xsd:element name="documentManagement">
            <xsd:complexType>
              <xsd:all>
                <xsd:element ref="ns1:PublishingStartDate" minOccurs="0"/>
                <xsd:element ref="ns1:PublishingExpirationDate" minOccurs="0"/>
                <xsd:element ref="ns2:MediaServiceMetadata" minOccurs="0"/>
                <xsd:element ref="ns2:MediaServiceFastMetadata" minOccurs="0"/>
                <xsd:element ref="ns2:MediaServiceDateTaken" minOccurs="0"/>
                <xsd:element ref="ns2:MediaServiceAutoTags" minOccurs="0"/>
                <xsd:element ref="ns2:MediaServiceOCR" minOccurs="0"/>
                <xsd:element ref="ns2:MediaServiceGenerationTime" minOccurs="0"/>
                <xsd:element ref="ns2:MediaServiceEventHashCode"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PublishingStartDate" ma:index="8" nillable="true" ma:displayName="Scheduling Start Date" ma:description="Scheduling Start Date is a site column created by the Publishing feature. It is used to specify the date and time on which this page will first appear to site visitors." ma:hidden="true" ma:internalName="PublishingStartDate">
      <xsd:simpleType>
        <xsd:restriction base="dms:Unknown"/>
      </xsd:simpleType>
    </xsd:element>
    <xsd:element name="PublishingExpirationDate" ma:index="9" nillable="true" ma:displayName="Scheduling End Date" ma:description="Scheduling End Date is a site column created by the Publishing feature. It is used to specify the date and time on which this page will no longer appear to site visitors." ma:hidden="true" ma:internalName="PublishingExpirationDat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41df966-247e-414a-883a-1f29634b1b0a"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PublishingExpirationDate xmlns="http://schemas.microsoft.com/sharepoint/v3" xsi:nil="true"/>
    <PublishingStartDate xmlns="http://schemas.microsoft.com/sharepoint/v3" xsi:nil="true"/>
  </documentManagement>
</p:properties>
</file>

<file path=customXml/itemProps1.xml><?xml version="1.0" encoding="utf-8"?>
<ds:datastoreItem xmlns:ds="http://schemas.openxmlformats.org/officeDocument/2006/customXml" ds:itemID="{0C275206-70BC-4D25-A284-4CB582FE037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41df966-247e-414a-883a-1f29634b1b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F10BA1C0-B186-43B0-AC2C-F755D4A3D04E}">
  <ds:schemaRefs>
    <ds:schemaRef ds:uri="http://schemas.microsoft.com/sharepoint/v3/contenttype/forms"/>
  </ds:schemaRefs>
</ds:datastoreItem>
</file>

<file path=customXml/itemProps3.xml><?xml version="1.0" encoding="utf-8"?>
<ds:datastoreItem xmlns:ds="http://schemas.openxmlformats.org/officeDocument/2006/customXml" ds:itemID="{C4D817DB-9B42-42DF-8D40-70FFE040A139}">
  <ds:schemaRefs>
    <ds:schemaRef ds:uri="http://schemas.microsoft.com/office/2006/metadata/properties"/>
    <ds:schemaRef ds:uri="http://schemas.microsoft.com/office/infopath/2007/PartnerControls"/>
    <ds:schemaRef ds:uri="http://schemas.microsoft.com/sharepoint/v3"/>
  </ds:schemaRefs>
</ds:datastoreItem>
</file>

<file path=docProps/app.xml><?xml version="1.0" encoding="utf-8"?>
<Properties xmlns="http://schemas.openxmlformats.org/officeDocument/2006/extended-properties" xmlns:vt="http://schemas.openxmlformats.org/officeDocument/2006/docPropsVTypes">
  <Template>Office Theme</Template>
  <TotalTime>684</TotalTime>
  <Words>457</Words>
  <Application>Microsoft Macintosh PowerPoint</Application>
  <PresentationFormat>A4 Paper (210x297 mm)</PresentationFormat>
  <Paragraphs>27</Paragraphs>
  <Slides>5</Slides>
  <Notes>3</Notes>
  <HiddenSlides>0</HiddenSlides>
  <MMClips>5</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vt:i4>
      </vt:variant>
    </vt:vector>
  </HeadingPairs>
  <TitlesOfParts>
    <vt:vector size="10" baseType="lpstr">
      <vt:lpstr>Arial</vt:lpstr>
      <vt:lpstr>Calibri</vt:lpstr>
      <vt:lpstr>Calibri Light</vt:lpstr>
      <vt:lpstr>Trajan Pro</vt:lpstr>
      <vt:lpstr>Office Theme</vt:lpstr>
      <vt:lpstr>Calais and the Wool Trade</vt:lpstr>
      <vt:lpstr>Calais in the War of the Roses</vt:lpstr>
      <vt:lpstr>Calais and Henry VII</vt:lpstr>
      <vt:lpstr>Calais and Perkin Warbeck</vt:lpstr>
      <vt:lpstr>Your Task!</vt:lpstr>
    </vt:vector>
  </TitlesOfParts>
  <Company>The University of Winchester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Sam.Jones</dc:creator>
  <cp:lastModifiedBy>Claire Kennan</cp:lastModifiedBy>
  <cp:revision>82</cp:revision>
  <dcterms:created xsi:type="dcterms:W3CDTF">2018-06-15T12:02:09Z</dcterms:created>
  <dcterms:modified xsi:type="dcterms:W3CDTF">2020-06-06T10:05:52Z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0x010100C381F6A045358D469B73B1B384031B88</vt:lpwstr>
  </property>
</Properties>
</file>